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 Slab"/>
      <p:regular r:id="rId25"/>
      <p:bold r:id="rId26"/>
    </p:embeddedFont>
    <p:embeddedFont>
      <p:font typeface="Robo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lab-bold.fntdata"/><Relationship Id="rId25" Type="http://schemas.openxmlformats.org/officeDocument/2006/relationships/font" Target="fonts/RobotoSlab-regular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d9f15dec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24d9f15dec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8d014fe2d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28d014fe2d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ca7ec7dd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28ca7ec7dd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" name="Google Shape;14;p3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5" name="Google Shape;15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9.jpg"/><Relationship Id="rId11" Type="http://schemas.openxmlformats.org/officeDocument/2006/relationships/image" Target="../media/image17.jpg"/><Relationship Id="rId10" Type="http://schemas.openxmlformats.org/officeDocument/2006/relationships/image" Target="../media/image24.png"/><Relationship Id="rId12" Type="http://schemas.openxmlformats.org/officeDocument/2006/relationships/image" Target="../media/image4.jpg"/><Relationship Id="rId9" Type="http://schemas.openxmlformats.org/officeDocument/2006/relationships/image" Target="../media/image12.jpg"/><Relationship Id="rId5" Type="http://schemas.openxmlformats.org/officeDocument/2006/relationships/image" Target="../media/image7.png"/><Relationship Id="rId6" Type="http://schemas.openxmlformats.org/officeDocument/2006/relationships/image" Target="../media/image23.jpg"/><Relationship Id="rId7" Type="http://schemas.openxmlformats.org/officeDocument/2006/relationships/image" Target="../media/image25.jpg"/><Relationship Id="rId8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361800" y="155150"/>
            <a:ext cx="8394300" cy="3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8000"/>
              <a:t>    IFATCA</a:t>
            </a:r>
            <a:endParaRPr sz="8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8000"/>
              <a:t>            2030+</a:t>
            </a:r>
            <a:endParaRPr sz="6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103125" y="155150"/>
            <a:ext cx="8653200" cy="47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                   IMPLEMENTATION</a:t>
            </a:r>
            <a:endParaRPr sz="3600"/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0" l="0" r="0" t="18936"/>
          <a:stretch/>
        </p:blipFill>
        <p:spPr>
          <a:xfrm>
            <a:off x="1839575" y="469800"/>
            <a:ext cx="5304176" cy="36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103125" y="155150"/>
            <a:ext cx="8653200" cy="47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                      DEVELOPMENT</a:t>
            </a:r>
            <a:endParaRPr sz="3600"/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8360" l="27200" r="19516" t="28295"/>
          <a:stretch/>
        </p:blipFill>
        <p:spPr>
          <a:xfrm>
            <a:off x="1947151" y="454250"/>
            <a:ext cx="5197300" cy="37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103125" y="155150"/>
            <a:ext cx="8653200" cy="47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                         INFLUENCE</a:t>
            </a:r>
            <a:endParaRPr sz="3600"/>
          </a:p>
        </p:txBody>
      </p:sp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2625" y="303250"/>
            <a:ext cx="5797924" cy="38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540725" y="541800"/>
            <a:ext cx="1915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10900">
                <a:latin typeface="Arial"/>
                <a:ea typeface="Arial"/>
                <a:cs typeface="Arial"/>
                <a:sym typeface="Arial"/>
              </a:rPr>
              <a:t>31</a:t>
            </a:r>
            <a:endParaRPr sz="10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5"/>
          <p:cNvSpPr txBox="1"/>
          <p:nvPr/>
        </p:nvSpPr>
        <p:spPr>
          <a:xfrm>
            <a:off x="152400" y="2028175"/>
            <a:ext cx="24831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263550" y="2016725"/>
            <a:ext cx="2096700" cy="20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18/47</a:t>
            </a:r>
            <a:endParaRPr sz="6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dk1"/>
                </a:solidFill>
              </a:rPr>
              <a:t> AFM</a:t>
            </a:r>
            <a:endParaRPr sz="4900">
              <a:solidFill>
                <a:schemeClr val="dk1"/>
              </a:solidFill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2417775" y="2051275"/>
            <a:ext cx="20967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11/25      </a:t>
            </a:r>
            <a:r>
              <a:rPr lang="en" sz="4900">
                <a:solidFill>
                  <a:schemeClr val="dk1"/>
                </a:solidFill>
              </a:rPr>
              <a:t>AMA</a:t>
            </a:r>
            <a:endParaRPr sz="4900">
              <a:solidFill>
                <a:schemeClr val="dk1"/>
              </a:solidFill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4572000" y="3011775"/>
            <a:ext cx="20967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15/19</a:t>
            </a:r>
            <a:endParaRPr sz="6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dk1"/>
                </a:solidFill>
              </a:rPr>
              <a:t>ASP</a:t>
            </a:r>
            <a:endParaRPr sz="4900">
              <a:solidFill>
                <a:schemeClr val="dk1"/>
              </a:solidFill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6855700" y="3011775"/>
            <a:ext cx="20967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34/43</a:t>
            </a:r>
            <a:endParaRPr sz="6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dk1"/>
                </a:solidFill>
              </a:rPr>
              <a:t>EUR</a:t>
            </a:r>
            <a:endParaRPr sz="49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787625" y="155150"/>
            <a:ext cx="79686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600"/>
          </a:p>
        </p:txBody>
      </p:sp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875" y="438375"/>
            <a:ext cx="6303152" cy="409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10117" l="-560" r="559" t="12650"/>
          <a:stretch/>
        </p:blipFill>
        <p:spPr>
          <a:xfrm>
            <a:off x="910400" y="371600"/>
            <a:ext cx="7323203" cy="38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>
            <p:ph type="title"/>
          </p:nvPr>
        </p:nvSpPr>
        <p:spPr>
          <a:xfrm>
            <a:off x="699625" y="4447925"/>
            <a:ext cx="79686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333"/>
              <a:buNone/>
            </a:pPr>
            <a:r>
              <a:rPr lang="en" sz="3600"/>
              <a:t>                           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3333"/>
              <a:buNone/>
            </a:pPr>
            <a:r>
              <a:rPr lang="en" sz="3600"/>
              <a:t>                           </a:t>
            </a:r>
            <a:r>
              <a:rPr lang="en" sz="3600"/>
              <a:t>ifatca.org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787625" y="4291175"/>
            <a:ext cx="7968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592"/>
              <a:buNone/>
            </a:pPr>
            <a:r>
              <a:rPr lang="en" sz="3600"/>
              <a:t>             SEE YOU IN SINGAPORE!</a:t>
            </a:r>
            <a:endParaRPr sz="3600"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b="23342" l="8149" r="4506" t="0"/>
          <a:stretch/>
        </p:blipFill>
        <p:spPr>
          <a:xfrm>
            <a:off x="1134575" y="222550"/>
            <a:ext cx="6966500" cy="40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1008350" y="4423050"/>
            <a:ext cx="77478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40"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3250" y="222725"/>
            <a:ext cx="6424824" cy="434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type="title"/>
          </p:nvPr>
        </p:nvSpPr>
        <p:spPr>
          <a:xfrm>
            <a:off x="504175" y="4308450"/>
            <a:ext cx="84336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/>
              <a:t>How do you want the regional meeting to be conducted?</a:t>
            </a:r>
            <a:endParaRPr sz="2300"/>
          </a:p>
        </p:txBody>
      </p:sp>
      <p:pic>
        <p:nvPicPr>
          <p:cNvPr id="191" name="Google Shape;1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163" y="403625"/>
            <a:ext cx="5645675" cy="37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1741725" y="4297000"/>
            <a:ext cx="70143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  Thank you for your attention!</a:t>
            </a: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575" y="458025"/>
            <a:ext cx="5535020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787625" y="155150"/>
            <a:ext cx="79686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600"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0" l="0" r="6322" t="4113"/>
          <a:stretch/>
        </p:blipFill>
        <p:spPr>
          <a:xfrm>
            <a:off x="997963" y="586450"/>
            <a:ext cx="7402326" cy="38141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2425050" y="889850"/>
            <a:ext cx="2146932" cy="1359180"/>
          </a:xfrm>
          <a:prstGeom prst="irregularSeal2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865100" y="1336200"/>
            <a:ext cx="13005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REPORT RUNWAY 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IN SIGHT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87900" y="48900"/>
            <a:ext cx="8686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IFATCA’s mission statement: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To enhance air traffic safety,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To promote the air traffic control profession,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To shape the future of air traffic management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254250" y="155150"/>
            <a:ext cx="5502000" cy="264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5000"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550" y="418625"/>
            <a:ext cx="6543774" cy="41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8101275" y="2062550"/>
            <a:ext cx="847800" cy="71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149000" y="2091200"/>
            <a:ext cx="847800" cy="653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6"/>
          <p:cNvSpPr/>
          <p:nvPr/>
        </p:nvSpPr>
        <p:spPr>
          <a:xfrm rot="5400000">
            <a:off x="3934800" y="146000"/>
            <a:ext cx="847800" cy="653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6"/>
          <p:cNvSpPr/>
          <p:nvPr/>
        </p:nvSpPr>
        <p:spPr>
          <a:xfrm rot="5400000">
            <a:off x="4016275" y="4274225"/>
            <a:ext cx="847800" cy="71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592"/>
              <a:buNone/>
            </a:pPr>
            <a:r>
              <a:t/>
            </a:r>
            <a:endParaRPr sz="3600"/>
          </a:p>
        </p:txBody>
      </p:sp>
      <p:sp>
        <p:nvSpPr>
          <p:cNvPr id="92" name="Google Shape;92;p17"/>
          <p:cNvSpPr txBox="1"/>
          <p:nvPr>
            <p:ph idx="4294967295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28108" l="0" r="16659" t="30784"/>
          <a:stretch/>
        </p:blipFill>
        <p:spPr>
          <a:xfrm>
            <a:off x="3534900" y="2430638"/>
            <a:ext cx="1278299" cy="158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b="26801" l="0" r="0" t="8927"/>
          <a:stretch/>
        </p:blipFill>
        <p:spPr>
          <a:xfrm>
            <a:off x="3602000" y="248575"/>
            <a:ext cx="1144100" cy="15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5">
            <a:alphaModFix/>
          </a:blip>
          <a:srcRect b="32713" l="35029" r="3654" t="30522"/>
          <a:stretch/>
        </p:blipFill>
        <p:spPr>
          <a:xfrm>
            <a:off x="4880300" y="231600"/>
            <a:ext cx="1278299" cy="152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6">
            <a:alphaModFix/>
          </a:blip>
          <a:srcRect b="53611" l="27297" r="30116" t="4754"/>
          <a:stretch/>
        </p:blipFill>
        <p:spPr>
          <a:xfrm>
            <a:off x="446575" y="272225"/>
            <a:ext cx="1202774" cy="15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7">
            <a:alphaModFix/>
          </a:blip>
          <a:srcRect b="23861" l="7583" r="19221" t="0"/>
          <a:stretch/>
        </p:blipFill>
        <p:spPr>
          <a:xfrm>
            <a:off x="1751000" y="2479300"/>
            <a:ext cx="1278299" cy="15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1254250" y="1887250"/>
            <a:ext cx="1278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AMA</a:t>
            </a:r>
            <a:endParaRPr b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254250" y="4168525"/>
            <a:ext cx="1075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ASP</a:t>
            </a:r>
            <a:endParaRPr b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8">
            <a:alphaModFix/>
          </a:blip>
          <a:srcRect b="7330" l="10344" r="10872" t="0"/>
          <a:stretch/>
        </p:blipFill>
        <p:spPr>
          <a:xfrm>
            <a:off x="4880300" y="2430650"/>
            <a:ext cx="1278300" cy="15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4341650" y="1887250"/>
            <a:ext cx="97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AFM</a:t>
            </a:r>
            <a:endParaRPr b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4459250" y="4168525"/>
            <a:ext cx="860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EUR</a:t>
            </a:r>
            <a:endParaRPr b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16100" y="227075"/>
            <a:ext cx="1364701" cy="15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6881800" y="1887250"/>
            <a:ext cx="1278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COMMS</a:t>
            </a:r>
            <a:endParaRPr b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10">
            <a:alphaModFix/>
          </a:blip>
          <a:srcRect b="21531" l="0" r="0" t="0"/>
          <a:stretch/>
        </p:blipFill>
        <p:spPr>
          <a:xfrm>
            <a:off x="6838588" y="2408487"/>
            <a:ext cx="1364725" cy="163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7066300" y="4177225"/>
            <a:ext cx="9093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EDITF</a:t>
            </a:r>
            <a:endParaRPr b="1"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11">
            <a:alphaModFix/>
          </a:blip>
          <a:srcRect b="17396" l="4067" r="6334" t="0"/>
          <a:stretch/>
        </p:blipFill>
        <p:spPr>
          <a:xfrm>
            <a:off x="1782150" y="272225"/>
            <a:ext cx="1278300" cy="152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12">
            <a:alphaModFix/>
          </a:blip>
          <a:srcRect b="17680" l="20611" r="31764" t="24065"/>
          <a:stretch/>
        </p:blipFill>
        <p:spPr>
          <a:xfrm>
            <a:off x="387900" y="2473650"/>
            <a:ext cx="1278300" cy="15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592"/>
              <a:buNone/>
            </a:pPr>
            <a:r>
              <a:t/>
            </a:r>
            <a:endParaRPr sz="3600"/>
          </a:p>
        </p:txBody>
      </p:sp>
      <p:sp>
        <p:nvSpPr>
          <p:cNvPr id="114" name="Google Shape;114;p18"/>
          <p:cNvSpPr txBox="1"/>
          <p:nvPr>
            <p:ph idx="4294967295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600">
                <a:latin typeface="Roboto Slab"/>
                <a:ea typeface="Roboto Slab"/>
                <a:cs typeface="Roboto Slab"/>
                <a:sym typeface="Roboto Slab"/>
              </a:rPr>
              <a:t>                ADMINISTRATION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938" y="600950"/>
            <a:ext cx="5093473" cy="33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103125" y="155150"/>
            <a:ext cx="8653200" cy="47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                   REPRESENTATION</a:t>
            </a:r>
            <a:endParaRPr sz="3600"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0252" y="475925"/>
            <a:ext cx="5418949" cy="360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103125" y="155150"/>
            <a:ext cx="8653200" cy="47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                           FINANCE</a:t>
            </a:r>
            <a:endParaRPr sz="3600"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862" y="342250"/>
            <a:ext cx="5628174" cy="37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103125" y="155150"/>
            <a:ext cx="8653200" cy="47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                           COHESION</a:t>
            </a:r>
            <a:endParaRPr sz="3600"/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4009" y="572800"/>
            <a:ext cx="5491423" cy="366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