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63" r:id="rId1"/>
  </p:sldMasterIdLst>
  <p:notesMasterIdLst>
    <p:notesMasterId r:id="rId22"/>
  </p:notesMasterIdLst>
  <p:handoutMasterIdLst>
    <p:handoutMasterId r:id="rId23"/>
  </p:handoutMasterIdLst>
  <p:sldIdLst>
    <p:sldId id="276" r:id="rId2"/>
    <p:sldId id="1391" r:id="rId3"/>
    <p:sldId id="1393" r:id="rId4"/>
    <p:sldId id="1378" r:id="rId5"/>
    <p:sldId id="1397" r:id="rId6"/>
    <p:sldId id="1380" r:id="rId7"/>
    <p:sldId id="1394" r:id="rId8"/>
    <p:sldId id="1396" r:id="rId9"/>
    <p:sldId id="1381" r:id="rId10"/>
    <p:sldId id="1369" r:id="rId11"/>
    <p:sldId id="1370" r:id="rId12"/>
    <p:sldId id="1371" r:id="rId13"/>
    <p:sldId id="1372" r:id="rId14"/>
    <p:sldId id="1373" r:id="rId15"/>
    <p:sldId id="1374" r:id="rId16"/>
    <p:sldId id="1375" r:id="rId17"/>
    <p:sldId id="1376" r:id="rId18"/>
    <p:sldId id="1252" r:id="rId19"/>
    <p:sldId id="1379" r:id="rId20"/>
    <p:sldId id="1068" r:id="rId21"/>
  </p:sldIdLst>
  <p:sldSz cx="9144000" cy="5143500" type="screen16x9"/>
  <p:notesSz cx="7315200" cy="9601200"/>
  <p:embeddedFontLst>
    <p:embeddedFont>
      <p:font typeface="MS PGothic" panose="020B0600070205080204" pitchFamily="34" charset="-128"/>
      <p:regular r:id="rId24"/>
    </p:embeddedFont>
    <p:embeddedFont>
      <p:font typeface="Calibri" panose="020F0502020204030204" pitchFamily="34" charset="0"/>
      <p:regular r:id="rId25"/>
      <p:bold r:id="rId26"/>
      <p:italic r:id="rId27"/>
      <p:boldItalic r:id="rId28"/>
    </p:embeddedFont>
    <p:embeddedFont>
      <p:font typeface="MS PGothic" panose="020B0600070205080204" pitchFamily="34" charset="-128"/>
      <p:regular r:id="rId24"/>
    </p:embeddedFont>
    <p:embeddedFont>
      <p:font typeface="Myriad Pro" panose="020B050303040302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0" autoAdjust="0"/>
    <p:restoredTop sz="75754" autoAdjust="0"/>
  </p:normalViewPr>
  <p:slideViewPr>
    <p:cSldViewPr snapToGrid="0" snapToObjects="1">
      <p:cViewPr varScale="1">
        <p:scale>
          <a:sx n="88" d="100"/>
          <a:sy n="88" d="100"/>
        </p:scale>
        <p:origin x="680" y="52"/>
      </p:cViewPr>
      <p:guideLst>
        <p:guide orient="horz" pos="1620"/>
        <p:guide pos="2880"/>
      </p:guideLst>
    </p:cSldViewPr>
  </p:slideViewPr>
  <p:outlineViewPr>
    <p:cViewPr>
      <p:scale>
        <a:sx n="33" d="100"/>
        <a:sy n="33" d="100"/>
      </p:scale>
      <p:origin x="0" y="-5736"/>
    </p:cViewPr>
  </p:outlineViewPr>
  <p:notesTextViewPr>
    <p:cViewPr>
      <p:scale>
        <a:sx n="3" d="2"/>
        <a:sy n="3" d="2"/>
      </p:scale>
      <p:origin x="0" y="0"/>
    </p:cViewPr>
  </p:notesTextViewPr>
  <p:sorterViewPr>
    <p:cViewPr>
      <p:scale>
        <a:sx n="148" d="100"/>
        <a:sy n="148" d="100"/>
      </p:scale>
      <p:origin x="0" y="0"/>
    </p:cViewPr>
  </p:sorterViewPr>
  <p:notesViewPr>
    <p:cSldViewPr snapToGrid="0" snapToObjects="1" showGuides="1">
      <p:cViewPr varScale="1">
        <p:scale>
          <a:sx n="86" d="100"/>
          <a:sy n="86" d="100"/>
        </p:scale>
        <p:origin x="2168" y="6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2456BF3-D1FE-4E0C-815E-3B61606F6B56}" type="slidenum">
              <a:rPr lang="en-GB" smtClean="0"/>
              <a:t>‹#›</a:t>
            </a:fld>
            <a:endParaRPr lang="en-GB" dirty="0"/>
          </a:p>
        </p:txBody>
      </p:sp>
    </p:spTree>
    <p:extLst>
      <p:ext uri="{BB962C8B-B14F-4D97-AF65-F5344CB8AC3E}">
        <p14:creationId xmlns:p14="http://schemas.microsoft.com/office/powerpoint/2010/main" val="1158482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1"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BFE98B4-F89C-4C72-B2D5-9BF870BF5883}" type="slidenum">
              <a:rPr lang="en-GB" smtClean="0"/>
              <a:t>‹#›</a:t>
            </a:fld>
            <a:endParaRPr lang="en-GB" dirty="0"/>
          </a:p>
        </p:txBody>
      </p:sp>
    </p:spTree>
    <p:extLst>
      <p:ext uri="{BB962C8B-B14F-4D97-AF65-F5344CB8AC3E}">
        <p14:creationId xmlns:p14="http://schemas.microsoft.com/office/powerpoint/2010/main" val="1639529062"/>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FE98B4-F89C-4C72-B2D5-9BF870BF5883}" type="slidenum">
              <a:rPr lang="en-GB" smtClean="0"/>
              <a:t>1</a:t>
            </a:fld>
            <a:endParaRPr lang="en-GB" dirty="0"/>
          </a:p>
        </p:txBody>
      </p:sp>
    </p:spTree>
    <p:extLst>
      <p:ext uri="{BB962C8B-B14F-4D97-AF65-F5344CB8AC3E}">
        <p14:creationId xmlns:p14="http://schemas.microsoft.com/office/powerpoint/2010/main" val="72244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Beyond the need for a 30-minute break, the enforcement of a specific ratio of duty period to break is not as essential as it relates strongly to the length of service. For example for fatigue prevention, a shift of 4h30 with 2h of sector time, then a break of 30 minutes, then 2h of sector time (ratio of 80% work and 20 % break) is better than an enforcement of 25 % break on a shift of 11h. Different values may be established in conjunction with different duty period lengths. </a:t>
            </a:r>
            <a:endParaRPr lang="fr-FR" dirty="0"/>
          </a:p>
        </p:txBody>
      </p:sp>
      <p:sp>
        <p:nvSpPr>
          <p:cNvPr id="4" name="Slide Number Placeholder 3"/>
          <p:cNvSpPr>
            <a:spLocks noGrp="1"/>
          </p:cNvSpPr>
          <p:nvPr>
            <p:ph type="sldNum" sz="quarter" idx="10"/>
          </p:nvPr>
        </p:nvSpPr>
        <p:spPr/>
        <p:txBody>
          <a:bodyPr/>
          <a:lstStyle/>
          <a:p>
            <a:pPr>
              <a:defRPr/>
            </a:pPr>
            <a:fld id="{5AC99A1F-8E20-4CEE-846A-A494CCF37E82}" type="slidenum">
              <a:rPr lang="fr-FR" smtClean="0"/>
              <a:pPr>
                <a:defRPr/>
              </a:pPr>
              <a:t>13</a:t>
            </a:fld>
            <a:endParaRPr lang="fr-FR"/>
          </a:p>
        </p:txBody>
      </p:sp>
    </p:spTree>
    <p:extLst>
      <p:ext uri="{BB962C8B-B14F-4D97-AF65-F5344CB8AC3E}">
        <p14:creationId xmlns:p14="http://schemas.microsoft.com/office/powerpoint/2010/main" val="158517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900" kern="1200" dirty="0">
                <a:solidFill>
                  <a:schemeClr val="tx1"/>
                </a:solidFill>
                <a:effectLst/>
                <a:latin typeface="+mn-lt"/>
                <a:ea typeface="+mn-ea"/>
                <a:cs typeface="+mn-cs"/>
              </a:rPr>
              <a:t>which is calculated for 8 hours sleep plus 3 hours for commuting and eat </a:t>
            </a:r>
            <a:r>
              <a:rPr lang="en-GB" sz="900" dirty="0">
                <a:effectLst/>
                <a:latin typeface="Arial" panose="020B0604020202020204" pitchFamily="34" charset="0"/>
                <a:ea typeface="Times New Roman" panose="02020603050405020304" pitchFamily="18" charset="0"/>
                <a:cs typeface="Arial" panose="020B0604020202020204" pitchFamily="34" charset="0"/>
              </a:rPr>
              <a:t>to allow for adequate time that includes rest, sleep, meals, preparing for sleep and personal administration.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900" dirty="0">
                <a:effectLst/>
                <a:latin typeface="Arial" panose="020B0604020202020204" pitchFamily="34" charset="0"/>
                <a:ea typeface="Times New Roman" panose="02020603050405020304" pitchFamily="18" charset="0"/>
                <a:cs typeface="Arial" panose="020B0604020202020204" pitchFamily="34" charset="0"/>
              </a:rPr>
              <a:t>A possible equivalent criterion might be: “not less than the length of the duty period and in any case not less than 8 hours”;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9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dirty="0">
                <a:effectLst/>
                <a:latin typeface="Roboto" panose="02000000000000000000" pitchFamily="2" charset="0"/>
                <a:ea typeface="Times New Roman" panose="02020603050405020304" pitchFamily="18" charset="0"/>
                <a:cs typeface="Arial" panose="020B0604020202020204" pitchFamily="34" charset="0"/>
              </a:rPr>
              <a:t>The motivation of extra income or condensed shift allowing longer period off after a cycle do not permit additional fatigue risk.</a:t>
            </a:r>
            <a:endParaRPr lang="en-GB" sz="900" dirty="0">
              <a:effectLst/>
              <a:latin typeface="Roboto" panose="02000000000000000000" pitchFamily="2" charset="0"/>
              <a:ea typeface="Times New Roman" panose="02020603050405020304" pitchFamily="18"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pPr>
              <a:defRPr/>
            </a:pPr>
            <a:fld id="{5AC99A1F-8E20-4CEE-846A-A494CCF37E82}" type="slidenum">
              <a:rPr lang="fr-FR" smtClean="0"/>
              <a:pPr>
                <a:defRPr/>
              </a:pPr>
              <a:t>14</a:t>
            </a:fld>
            <a:endParaRPr lang="fr-FR"/>
          </a:p>
        </p:txBody>
      </p:sp>
    </p:spTree>
    <p:extLst>
      <p:ext uri="{BB962C8B-B14F-4D97-AF65-F5344CB8AC3E}">
        <p14:creationId xmlns:p14="http://schemas.microsoft.com/office/powerpoint/2010/main" val="225535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900" b="1" kern="1200" dirty="0">
                <a:solidFill>
                  <a:schemeClr val="lt1"/>
                </a:solidFill>
                <a:effectLst/>
                <a:latin typeface="+mn-lt"/>
                <a:ea typeface="+mn-ea"/>
                <a:cs typeface="+mn-cs"/>
              </a:rPr>
              <a:t> if applicable, depending upon the operating hours of the air traffic control unit concerned</a:t>
            </a:r>
          </a:p>
          <a:p>
            <a:pPr algn="ctr"/>
            <a:endParaRPr lang="fr-FR" sz="900" b="1" kern="1200" dirty="0">
              <a:solidFill>
                <a:schemeClr val="lt1"/>
              </a:solidFill>
              <a:effectLst/>
              <a:latin typeface="+mn-lt"/>
              <a:ea typeface="+mn-ea"/>
              <a:cs typeface="+mn-cs"/>
            </a:endParaRPr>
          </a:p>
          <a:p>
            <a:pPr algn="ctr"/>
            <a:r>
              <a:rPr lang="en-US" sz="1200" dirty="0"/>
              <a:t>Some ANSPs would argue that they encroach the night-time just for 30 minutes or an hour and this limitation is extreme for them but in the development of good practice and the introduction of Fatigue Risk Management System (FRMS) the first step of prescriptive limits need to be absolute. Later on, when data collection will be in place, an optimal FRMS could be put in place, which demonstrates the acceptable level of derogation. </a:t>
            </a:r>
            <a:endParaRPr lang="en-GB" sz="1200" dirty="0"/>
          </a:p>
        </p:txBody>
      </p:sp>
      <p:sp>
        <p:nvSpPr>
          <p:cNvPr id="4" name="Slide Number Placeholder 3"/>
          <p:cNvSpPr>
            <a:spLocks noGrp="1"/>
          </p:cNvSpPr>
          <p:nvPr>
            <p:ph type="sldNum" sz="quarter" idx="10"/>
          </p:nvPr>
        </p:nvSpPr>
        <p:spPr/>
        <p:txBody>
          <a:bodyPr/>
          <a:lstStyle/>
          <a:p>
            <a:pPr>
              <a:defRPr/>
            </a:pPr>
            <a:fld id="{5AC99A1F-8E20-4CEE-846A-A494CCF37E82}" type="slidenum">
              <a:rPr lang="fr-FR" smtClean="0"/>
              <a:pPr>
                <a:defRPr/>
              </a:pPr>
              <a:t>15</a:t>
            </a:fld>
            <a:endParaRPr lang="fr-FR"/>
          </a:p>
        </p:txBody>
      </p:sp>
    </p:spTree>
    <p:extLst>
      <p:ext uri="{BB962C8B-B14F-4D97-AF65-F5344CB8AC3E}">
        <p14:creationId xmlns:p14="http://schemas.microsoft.com/office/powerpoint/2010/main" val="273797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dirty="0"/>
          </a:p>
        </p:txBody>
      </p:sp>
      <p:sp>
        <p:nvSpPr>
          <p:cNvPr id="4" name="Slide Number Placeholder 3"/>
          <p:cNvSpPr>
            <a:spLocks noGrp="1"/>
          </p:cNvSpPr>
          <p:nvPr>
            <p:ph type="sldNum" sz="quarter" idx="10"/>
          </p:nvPr>
        </p:nvSpPr>
        <p:spPr/>
        <p:txBody>
          <a:bodyPr/>
          <a:lstStyle/>
          <a:p>
            <a:pPr>
              <a:defRPr/>
            </a:pPr>
            <a:fld id="{5AC99A1F-8E20-4CEE-846A-A494CCF37E82}" type="slidenum">
              <a:rPr lang="fr-FR" smtClean="0"/>
              <a:pPr>
                <a:defRPr/>
              </a:pPr>
              <a:t>16</a:t>
            </a:fld>
            <a:endParaRPr lang="fr-FR"/>
          </a:p>
        </p:txBody>
      </p:sp>
    </p:spTree>
    <p:extLst>
      <p:ext uri="{BB962C8B-B14F-4D97-AF65-F5344CB8AC3E}">
        <p14:creationId xmlns:p14="http://schemas.microsoft.com/office/powerpoint/2010/main" val="111314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dirty="0"/>
          </a:p>
        </p:txBody>
      </p:sp>
      <p:sp>
        <p:nvSpPr>
          <p:cNvPr id="4" name="Slide Number Placeholder 3"/>
          <p:cNvSpPr>
            <a:spLocks noGrp="1"/>
          </p:cNvSpPr>
          <p:nvPr>
            <p:ph type="sldNum" sz="quarter" idx="10"/>
          </p:nvPr>
        </p:nvSpPr>
        <p:spPr/>
        <p:txBody>
          <a:bodyPr/>
          <a:lstStyle/>
          <a:p>
            <a:pPr>
              <a:defRPr/>
            </a:pPr>
            <a:fld id="{5AC99A1F-8E20-4CEE-846A-A494CCF37E82}" type="slidenum">
              <a:rPr lang="fr-FR" smtClean="0"/>
              <a:pPr>
                <a:defRPr/>
              </a:pPr>
              <a:t>17</a:t>
            </a:fld>
            <a:endParaRPr lang="fr-FR"/>
          </a:p>
        </p:txBody>
      </p:sp>
    </p:spTree>
    <p:extLst>
      <p:ext uri="{BB962C8B-B14F-4D97-AF65-F5344CB8AC3E}">
        <p14:creationId xmlns:p14="http://schemas.microsoft.com/office/powerpoint/2010/main" val="1600625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kern="1200" dirty="0">
                <a:solidFill>
                  <a:schemeClr val="tx1"/>
                </a:solidFill>
                <a:effectLst/>
                <a:latin typeface="+mn-lt"/>
                <a:ea typeface="+mn-ea"/>
                <a:cs typeface="+mn-cs"/>
              </a:rPr>
              <a:t>Some ANSPs are not counting these tasks in the ATCOs rosters, or do not include those duties in the protection and limits for fatigue, claiming they are not safety critical. Although this is true in terms of fatigue risks while performing such non-OPS duties, they anyhow limit the ATCOs’ opportunities for resting possibilities, thus becoming fatigue factors when ATCOs switch back to operational duties.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9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900" kern="1200" dirty="0">
                <a:solidFill>
                  <a:schemeClr val="tx1"/>
                </a:solidFill>
                <a:effectLst/>
                <a:latin typeface="+mn-lt"/>
                <a:ea typeface="+mn-ea"/>
                <a:cs typeface="+mn-cs"/>
              </a:rPr>
              <a:t>Scientific research has demonstrated that on-call duties produce fatigue and should be taken into account</a:t>
            </a:r>
            <a:endParaRPr lang="fr-FR" dirty="0"/>
          </a:p>
        </p:txBody>
      </p:sp>
      <p:sp>
        <p:nvSpPr>
          <p:cNvPr id="4" name="Slide Number Placeholder 3"/>
          <p:cNvSpPr>
            <a:spLocks noGrp="1"/>
          </p:cNvSpPr>
          <p:nvPr>
            <p:ph type="sldNum" sz="quarter" idx="10"/>
          </p:nvPr>
        </p:nvSpPr>
        <p:spPr/>
        <p:txBody>
          <a:bodyPr/>
          <a:lstStyle/>
          <a:p>
            <a:pPr>
              <a:defRPr/>
            </a:pPr>
            <a:fld id="{5AC99A1F-8E20-4CEE-846A-A494CCF37E82}" type="slidenum">
              <a:rPr lang="fr-FR" smtClean="0"/>
              <a:pPr>
                <a:defRPr/>
              </a:pPr>
              <a:t>18</a:t>
            </a:fld>
            <a:endParaRPr lang="fr-FR"/>
          </a:p>
        </p:txBody>
      </p:sp>
    </p:spTree>
    <p:extLst>
      <p:ext uri="{BB962C8B-B14F-4D97-AF65-F5344CB8AC3E}">
        <p14:creationId xmlns:p14="http://schemas.microsoft.com/office/powerpoint/2010/main" val="3886269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FE98B4-F89C-4C72-B2D5-9BF870BF5883}" type="slidenum">
              <a:rPr lang="en-GB" smtClean="0"/>
              <a:t>19</a:t>
            </a:fld>
            <a:endParaRPr lang="en-GB" dirty="0"/>
          </a:p>
        </p:txBody>
      </p:sp>
    </p:spTree>
    <p:extLst>
      <p:ext uri="{BB962C8B-B14F-4D97-AF65-F5344CB8AC3E}">
        <p14:creationId xmlns:p14="http://schemas.microsoft.com/office/powerpoint/2010/main" val="425069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900" b="0" kern="1200" dirty="0">
                <a:solidFill>
                  <a:schemeClr val="tx1"/>
                </a:solidFill>
                <a:effectLst/>
                <a:latin typeface="+mn-lt"/>
                <a:ea typeface="+mn-ea"/>
                <a:cs typeface="+mn-cs"/>
              </a:rPr>
              <a:t>The EUROCONTROL document provides guidelines for managing risks from occupational fatigue in air traffic control (ATC) units. It is based on scientific studies of mostly busy ATC </a:t>
            </a:r>
            <a:r>
              <a:rPr lang="en-IN" sz="900" b="0" kern="1200" dirty="0" err="1">
                <a:solidFill>
                  <a:schemeClr val="tx1"/>
                </a:solidFill>
                <a:effectLst/>
                <a:latin typeface="+mn-lt"/>
                <a:ea typeface="+mn-ea"/>
                <a:cs typeface="+mn-cs"/>
              </a:rPr>
              <a:t>centers</a:t>
            </a:r>
            <a:r>
              <a:rPr lang="en-IN" sz="900" b="0" kern="1200" dirty="0">
                <a:solidFill>
                  <a:schemeClr val="tx1"/>
                </a:solidFill>
                <a:effectLst/>
                <a:latin typeface="+mn-lt"/>
                <a:ea typeface="+mn-ea"/>
                <a:cs typeface="+mn-cs"/>
              </a:rPr>
              <a:t> and is recommended for use in less busy ATC units. The guidelines are derived from the eight parameters of EU373/2017 and should be used in conjunction with other elements to create a balanced and effective rostering system. </a:t>
            </a:r>
            <a:endParaRPr lang="en-GB" sz="9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BFE98B4-F89C-4C72-B2D5-9BF870BF5883}" type="slidenum">
              <a:rPr lang="en-GB" smtClean="0"/>
              <a:t>20</a:t>
            </a:fld>
            <a:endParaRPr lang="en-GB" dirty="0"/>
          </a:p>
        </p:txBody>
      </p:sp>
    </p:spTree>
    <p:extLst>
      <p:ext uri="{BB962C8B-B14F-4D97-AF65-F5344CB8AC3E}">
        <p14:creationId xmlns:p14="http://schemas.microsoft.com/office/powerpoint/2010/main" val="64941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err="1"/>
              <a:t>Need</a:t>
            </a:r>
            <a:r>
              <a:rPr lang="es-ES" dirty="0"/>
              <a:t> to </a:t>
            </a:r>
            <a:r>
              <a:rPr lang="es-ES" dirty="0" err="1"/>
              <a:t>assess</a:t>
            </a:r>
            <a:r>
              <a:rPr lang="es-ES" dirty="0"/>
              <a:t> in </a:t>
            </a:r>
            <a:r>
              <a:rPr lang="es-ES" dirty="0" err="1"/>
              <a:t>the</a:t>
            </a:r>
            <a:r>
              <a:rPr lang="es-ES" dirty="0"/>
              <a:t> </a:t>
            </a:r>
            <a:r>
              <a:rPr lang="es-ES" dirty="0" err="1"/>
              <a:t>field</a:t>
            </a:r>
            <a:r>
              <a:rPr lang="es-ES" dirty="0"/>
              <a:t> to capture </a:t>
            </a:r>
            <a:r>
              <a:rPr lang="es-ES" dirty="0" err="1"/>
              <a:t>the</a:t>
            </a:r>
            <a:r>
              <a:rPr lang="es-ES" dirty="0"/>
              <a:t> </a:t>
            </a:r>
            <a:r>
              <a:rPr lang="es-ES" dirty="0" err="1"/>
              <a:t>other</a:t>
            </a:r>
            <a:r>
              <a:rPr lang="es-ES" dirty="0"/>
              <a:t> </a:t>
            </a:r>
            <a:r>
              <a:rPr lang="es-ES" dirty="0" err="1"/>
              <a:t>factors</a:t>
            </a:r>
            <a:r>
              <a:rPr lang="es-ES" dirty="0"/>
              <a:t> </a:t>
            </a:r>
            <a:r>
              <a:rPr lang="es-ES" dirty="0" err="1"/>
              <a:t>that</a:t>
            </a:r>
            <a:r>
              <a:rPr lang="es-ES" baseline="0" dirty="0"/>
              <a:t> </a:t>
            </a:r>
            <a:r>
              <a:rPr lang="es-ES" baseline="0" dirty="0" err="1"/>
              <a:t>constrained</a:t>
            </a:r>
            <a:r>
              <a:rPr lang="es-ES" baseline="0" dirty="0"/>
              <a:t> </a:t>
            </a:r>
            <a:r>
              <a:rPr lang="es-ES" baseline="0" dirty="0" err="1"/>
              <a:t>the</a:t>
            </a:r>
            <a:r>
              <a:rPr lang="es-ES" baseline="0" dirty="0"/>
              <a:t> </a:t>
            </a:r>
            <a:r>
              <a:rPr lang="es-ES" baseline="0" dirty="0" err="1"/>
              <a:t>rostering</a:t>
            </a:r>
            <a:r>
              <a:rPr lang="es-ES" baseline="0" dirty="0"/>
              <a:t>: social </a:t>
            </a:r>
            <a:r>
              <a:rPr lang="es-ES" baseline="0" dirty="0" err="1"/>
              <a:t>negociations</a:t>
            </a:r>
            <a:r>
              <a:rPr lang="es-ES" baseline="0" dirty="0"/>
              <a:t>, </a:t>
            </a:r>
            <a:r>
              <a:rPr lang="es-ES" baseline="0" dirty="0" err="1"/>
              <a:t>preferences</a:t>
            </a:r>
            <a:r>
              <a:rPr lang="es-ES" baseline="0" dirty="0"/>
              <a:t>, </a:t>
            </a:r>
            <a:r>
              <a:rPr lang="es-ES" baseline="0" dirty="0" err="1"/>
              <a:t>Operational</a:t>
            </a:r>
            <a:r>
              <a:rPr lang="es-ES" baseline="0" dirty="0"/>
              <a:t> </a:t>
            </a:r>
            <a:r>
              <a:rPr lang="es-ES" baseline="0" dirty="0" err="1"/>
              <a:t>demand</a:t>
            </a:r>
            <a:r>
              <a:rPr lang="es-ES" baseline="0"/>
              <a:t>, culture…</a:t>
            </a:r>
            <a:endParaRPr lang="es-ES"/>
          </a:p>
        </p:txBody>
      </p:sp>
      <p:sp>
        <p:nvSpPr>
          <p:cNvPr id="4" name="3 Marcador de fecha"/>
          <p:cNvSpPr>
            <a:spLocks noGrp="1"/>
          </p:cNvSpPr>
          <p:nvPr>
            <p:ph type="dt" sz="quarter" idx="1"/>
          </p:nvPr>
        </p:nvSpPr>
        <p:spPr/>
        <p:txBody>
          <a:bodyPr/>
          <a:lstStyle/>
          <a:p>
            <a:pPr>
              <a:defRPr/>
            </a:pPr>
            <a:fld id="{3ACA0396-6D20-41F1-AB5C-1EB4441A7938}" type="datetime1">
              <a:rPr lang="es-ES" smtClean="0"/>
              <a:pPr>
                <a:defRPr/>
              </a:pPr>
              <a:t>15/10/2023</a:t>
            </a:fld>
            <a:endParaRPr lang="en-GB"/>
          </a:p>
        </p:txBody>
      </p:sp>
    </p:spTree>
    <p:extLst>
      <p:ext uri="{BB962C8B-B14F-4D97-AF65-F5344CB8AC3E}">
        <p14:creationId xmlns:p14="http://schemas.microsoft.com/office/powerpoint/2010/main" val="221937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results from the survey are pointing to a clear need of setting prescriptive limits for fatigue management. </a:t>
            </a:r>
            <a:endParaRPr lang="en-GB" dirty="0"/>
          </a:p>
        </p:txBody>
      </p:sp>
      <p:sp>
        <p:nvSpPr>
          <p:cNvPr id="4" name="Slide Number Placeholder 3"/>
          <p:cNvSpPr>
            <a:spLocks noGrp="1"/>
          </p:cNvSpPr>
          <p:nvPr>
            <p:ph type="sldNum" sz="quarter" idx="10"/>
          </p:nvPr>
        </p:nvSpPr>
        <p:spPr/>
        <p:txBody>
          <a:bodyPr/>
          <a:lstStyle/>
          <a:p>
            <a:fld id="{6BFE98B4-F89C-4C72-B2D5-9BF870BF5883}" type="slidenum">
              <a:rPr lang="en-GB" smtClean="0"/>
              <a:t>4</a:t>
            </a:fld>
            <a:endParaRPr lang="en-GB" dirty="0"/>
          </a:p>
        </p:txBody>
      </p:sp>
    </p:spTree>
    <p:extLst>
      <p:ext uri="{BB962C8B-B14F-4D97-AF65-F5344CB8AC3E}">
        <p14:creationId xmlns:p14="http://schemas.microsoft.com/office/powerpoint/2010/main" val="328569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results from the survey are pointing to a clear need of setting prescriptive limits for fatigue management. </a:t>
            </a:r>
            <a:endParaRPr lang="en-GB" dirty="0"/>
          </a:p>
        </p:txBody>
      </p:sp>
      <p:sp>
        <p:nvSpPr>
          <p:cNvPr id="4" name="Slide Number Placeholder 3"/>
          <p:cNvSpPr>
            <a:spLocks noGrp="1"/>
          </p:cNvSpPr>
          <p:nvPr>
            <p:ph type="sldNum" sz="quarter" idx="10"/>
          </p:nvPr>
        </p:nvSpPr>
        <p:spPr/>
        <p:txBody>
          <a:bodyPr/>
          <a:lstStyle/>
          <a:p>
            <a:fld id="{6BFE98B4-F89C-4C72-B2D5-9BF870BF5883}" type="slidenum">
              <a:rPr lang="en-GB" smtClean="0"/>
              <a:t>6</a:t>
            </a:fld>
            <a:endParaRPr lang="en-GB" dirty="0"/>
          </a:p>
        </p:txBody>
      </p:sp>
    </p:spTree>
    <p:extLst>
      <p:ext uri="{BB962C8B-B14F-4D97-AF65-F5344CB8AC3E}">
        <p14:creationId xmlns:p14="http://schemas.microsoft.com/office/powerpoint/2010/main" val="29042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noProof="0" dirty="0" smtClean="0"/>
          </a:p>
        </p:txBody>
      </p:sp>
      <p:sp>
        <p:nvSpPr>
          <p:cNvPr id="4" name="3 Marcador de fecha"/>
          <p:cNvSpPr>
            <a:spLocks noGrp="1"/>
          </p:cNvSpPr>
          <p:nvPr>
            <p:ph type="dt" sz="quarter" idx="1"/>
          </p:nvPr>
        </p:nvSpPr>
        <p:spPr/>
        <p:txBody>
          <a:bodyPr/>
          <a:lstStyle/>
          <a:p>
            <a:pPr>
              <a:defRPr/>
            </a:pPr>
            <a:fld id="{3ACA0396-6D20-41F1-AB5C-1EB4441A7938}" type="datetime1">
              <a:rPr lang="es-ES" smtClean="0"/>
              <a:pPr>
                <a:defRPr/>
              </a:pPr>
              <a:t>15/10/2023</a:t>
            </a:fld>
            <a:endParaRPr lang="en-GB"/>
          </a:p>
        </p:txBody>
      </p:sp>
    </p:spTree>
    <p:extLst>
      <p:ext uri="{BB962C8B-B14F-4D97-AF65-F5344CB8AC3E}">
        <p14:creationId xmlns:p14="http://schemas.microsoft.com/office/powerpoint/2010/main" val="264127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EUROCONTROL took the opportunity to survey its 41 states on their rostering practices. All ANSPs were addressed at the level of COO. So far there is no numbers provided as acceptable levels in the regulation or acceptable means of compliance (AMC). Huge discrepancies can be seen between ANSPs.</a:t>
            </a:r>
            <a:endParaRPr lang="en-GB" dirty="0"/>
          </a:p>
        </p:txBody>
      </p:sp>
      <p:sp>
        <p:nvSpPr>
          <p:cNvPr id="4" name="Slide Number Placeholder 3"/>
          <p:cNvSpPr>
            <a:spLocks noGrp="1"/>
          </p:cNvSpPr>
          <p:nvPr>
            <p:ph type="sldNum" sz="quarter" idx="10"/>
          </p:nvPr>
        </p:nvSpPr>
        <p:spPr/>
        <p:txBody>
          <a:bodyPr/>
          <a:lstStyle/>
          <a:p>
            <a:fld id="{6BFE98B4-F89C-4C72-B2D5-9BF870BF5883}" type="slidenum">
              <a:rPr lang="en-GB" smtClean="0"/>
              <a:t>9</a:t>
            </a:fld>
            <a:endParaRPr lang="en-GB" dirty="0"/>
          </a:p>
        </p:txBody>
      </p:sp>
    </p:spTree>
    <p:extLst>
      <p:ext uri="{BB962C8B-B14F-4D97-AF65-F5344CB8AC3E}">
        <p14:creationId xmlns:p14="http://schemas.microsoft.com/office/powerpoint/2010/main" val="2192741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recommendations: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take into account the need for regular nights without constraint and the need to </a:t>
            </a:r>
            <a:r>
              <a:rPr lang="en-US" dirty="0" err="1"/>
              <a:t>socialise</a:t>
            </a:r>
            <a:r>
              <a:rPr lang="en-US" dirty="0"/>
              <a:t> and rest at the same ratio of days at work and days off as other workers;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should not be averaged over the year. In the case of seasonal traffic, having 3 days off every 4 days in winter and autumn does not justify one day off every 10 days for the summer.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For example: up to 4 consecutive days allow 30 hrs., after 5/6 days allow 54 hrs. </a:t>
            </a:r>
          </a:p>
        </p:txBody>
      </p:sp>
      <p:sp>
        <p:nvSpPr>
          <p:cNvPr id="4" name="Slide Number Placeholder 3"/>
          <p:cNvSpPr>
            <a:spLocks noGrp="1"/>
          </p:cNvSpPr>
          <p:nvPr>
            <p:ph type="sldNum" sz="quarter" idx="10"/>
          </p:nvPr>
        </p:nvSpPr>
        <p:spPr/>
        <p:txBody>
          <a:bodyPr/>
          <a:lstStyle/>
          <a:p>
            <a:pPr>
              <a:defRPr/>
            </a:pPr>
            <a:fld id="{5AC99A1F-8E20-4CEE-846A-A494CCF37E82}" type="slidenum">
              <a:rPr lang="fr-FR" smtClean="0"/>
              <a:pPr>
                <a:defRPr/>
              </a:pPr>
              <a:t>10</a:t>
            </a:fld>
            <a:endParaRPr lang="fr-FR"/>
          </a:p>
        </p:txBody>
      </p:sp>
    </p:spTree>
    <p:extLst>
      <p:ext uri="{BB962C8B-B14F-4D97-AF65-F5344CB8AC3E}">
        <p14:creationId xmlns:p14="http://schemas.microsoft.com/office/powerpoint/2010/main" val="210275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pPr>
              <a:defRPr/>
            </a:pPr>
            <a:fld id="{5AC99A1F-8E20-4CEE-846A-A494CCF37E82}" type="slidenum">
              <a:rPr lang="fr-FR" smtClean="0"/>
              <a:pPr>
                <a:defRPr/>
              </a:pPr>
              <a:t>11</a:t>
            </a:fld>
            <a:endParaRPr lang="fr-FR"/>
          </a:p>
        </p:txBody>
      </p:sp>
    </p:spTree>
    <p:extLst>
      <p:ext uri="{BB962C8B-B14F-4D97-AF65-F5344CB8AC3E}">
        <p14:creationId xmlns:p14="http://schemas.microsoft.com/office/powerpoint/2010/main" val="105500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pPr>
              <a:defRPr/>
            </a:pPr>
            <a:fld id="{5AC99A1F-8E20-4CEE-846A-A494CCF37E82}" type="slidenum">
              <a:rPr lang="fr-FR" smtClean="0"/>
              <a:pPr>
                <a:defRPr/>
              </a:pPr>
              <a:t>12</a:t>
            </a:fld>
            <a:endParaRPr lang="fr-FR"/>
          </a:p>
        </p:txBody>
      </p:sp>
    </p:spTree>
    <p:extLst>
      <p:ext uri="{BB962C8B-B14F-4D97-AF65-F5344CB8AC3E}">
        <p14:creationId xmlns:p14="http://schemas.microsoft.com/office/powerpoint/2010/main" val="1746355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2571752"/>
            <a:ext cx="9144000" cy="25717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400" dirty="0">
              <a:solidFill>
                <a:srgbClr val="000000"/>
              </a:solidFill>
              <a:latin typeface="Myriad Pro" pitchFamily="34" charset="0"/>
            </a:endParaRPr>
          </a:p>
        </p:txBody>
      </p:sp>
      <p:sp>
        <p:nvSpPr>
          <p:cNvPr id="3074" name="Rectangle 2"/>
          <p:cNvSpPr>
            <a:spLocks noGrp="1" noChangeArrowheads="1"/>
          </p:cNvSpPr>
          <p:nvPr>
            <p:ph type="ctrTitle"/>
          </p:nvPr>
        </p:nvSpPr>
        <p:spPr>
          <a:xfrm>
            <a:off x="0" y="1469234"/>
            <a:ext cx="8043863" cy="1102519"/>
          </a:xfrm>
          <a:prstGeom prst="rect">
            <a:avLst/>
          </a:prstGeom>
        </p:spPr>
        <p:txBody>
          <a:bodyPr lIns="324000" anchor="b"/>
          <a:lstStyle>
            <a:lvl1pPr>
              <a:defRPr sz="2400">
                <a:latin typeface="Myriad Pro" pitchFamily="34" charset="0"/>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2" y="2571752"/>
            <a:ext cx="7083425" cy="675085"/>
          </a:xfrm>
          <a:solidFill>
            <a:srgbClr val="002A54"/>
          </a:solidFill>
        </p:spPr>
        <p:txBody>
          <a:bodyPr lIns="324000" anchor="ctr"/>
          <a:lstStyle>
            <a:lvl1pPr marL="0" indent="0">
              <a:buFont typeface="Wingdings" pitchFamily="2" charset="2"/>
              <a:buNone/>
              <a:defRPr>
                <a:solidFill>
                  <a:schemeClr val="bg1"/>
                </a:solidFill>
                <a:latin typeface="Myriad Pro" pitchFamily="34" charset="0"/>
              </a:defRPr>
            </a:lvl1pPr>
          </a:lstStyle>
          <a:p>
            <a:pPr lvl="0"/>
            <a:r>
              <a:rPr lang="en-US" noProof="0"/>
              <a:t>Click to edit Master subtitle style</a:t>
            </a:r>
            <a:endParaRPr lang="en-GB" noProof="0" dirty="0"/>
          </a:p>
        </p:txBody>
      </p:sp>
      <p:sp>
        <p:nvSpPr>
          <p:cNvPr id="2" name="Rectangle 1"/>
          <p:cNvSpPr/>
          <p:nvPr userDrawn="1"/>
        </p:nvSpPr>
        <p:spPr>
          <a:xfrm>
            <a:off x="265339" y="4836903"/>
            <a:ext cx="7711985" cy="196208"/>
          </a:xfrm>
          <a:prstGeom prst="rect">
            <a:avLst/>
          </a:prstGeom>
        </p:spPr>
        <p:txBody>
          <a:bodyPr wrap="square" lIns="68580" tIns="34290" rIns="68580" bIns="34290">
            <a:spAutoFit/>
          </a:bodyPr>
          <a:lstStyle/>
          <a:p>
            <a:pPr algn="l"/>
            <a:r>
              <a:rPr lang="en-US" sz="800" kern="1200" dirty="0">
                <a:solidFill>
                  <a:schemeClr val="bg1">
                    <a:lumMod val="95000"/>
                  </a:schemeClr>
                </a:solidFill>
                <a:latin typeface="Myriad Pro"/>
                <a:ea typeface="+mn-ea"/>
                <a:cs typeface="Myriad Pro"/>
              </a:rPr>
              <a:t>© The European Organization for the Safety of Air Navigation (EUROCONTROL) – All rights reserved.</a:t>
            </a:r>
            <a:endParaRPr lang="en-US" sz="800" dirty="0">
              <a:solidFill>
                <a:schemeClr val="bg1">
                  <a:lumMod val="95000"/>
                </a:schemeClr>
              </a:solidFill>
              <a:latin typeface="Myriad Pro"/>
              <a:cs typeface="Myriad Pro"/>
            </a:endParaRPr>
          </a:p>
        </p:txBody>
      </p:sp>
      <p:pic>
        <p:nvPicPr>
          <p:cNvPr id="7" name="Picture 16" descr="ecl-logo-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49430" y="0"/>
            <a:ext cx="714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678527"/>
      </p:ext>
    </p:extLst>
  </p:cSld>
  <p:clrMapOvr>
    <a:masterClrMapping/>
  </p:clrMapOvr>
  <p:transition spd="med">
    <p:fade/>
  </p:transition>
  <p:extLst>
    <p:ext uri="{DCECCB84-F9BA-43D5-87BE-67443E8EF086}">
      <p15:sldGuideLst xmlns:p15="http://schemas.microsoft.com/office/powerpoint/2012/main">
        <p15:guide id="1" orient="horz" pos="2160" userDrawn="1">
          <p15:clr>
            <a:srgbClr val="FBAE40"/>
          </p15:clr>
        </p15:guide>
        <p15:guide id="2" pos="2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442816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800" dirty="0">
              <a:ea typeface="MS PGothic" pitchFamily="34" charset="-128"/>
            </a:endParaRPr>
          </a:p>
        </p:txBody>
      </p:sp>
      <p:pic>
        <p:nvPicPr>
          <p:cNvPr id="5" name="Picture 14" descr="ecl-logo-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7600" y="3"/>
            <a:ext cx="1162692" cy="114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 y="1469235"/>
            <a:ext cx="7772400" cy="1102519"/>
          </a:xfrm>
        </p:spPr>
        <p:txBody>
          <a:bodyPr lIns="432000" anchor="b"/>
          <a:lstStyle>
            <a:lvl1pPr>
              <a:defRPr sz="3200">
                <a:solidFill>
                  <a:schemeClr val="bg1"/>
                </a:solidFill>
              </a:defRPr>
            </a:lvl1pPr>
          </a:lstStyle>
          <a:p>
            <a:pPr lvl="0"/>
            <a:r>
              <a:rPr lang="en-GB" altLang="en-US" noProof="0"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29930" y="4479361"/>
            <a:ext cx="2664401" cy="632609"/>
          </a:xfrm>
          <a:prstGeom prst="rect">
            <a:avLst/>
          </a:prstGeom>
        </p:spPr>
      </p:pic>
    </p:spTree>
    <p:extLst>
      <p:ext uri="{BB962C8B-B14F-4D97-AF65-F5344CB8AC3E}">
        <p14:creationId xmlns:p14="http://schemas.microsoft.com/office/powerpoint/2010/main" val="36913059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re de section">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10550" y="4929188"/>
            <a:ext cx="476250" cy="20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FAB3F685-2704-E645-9FEA-9369EC2125E4}" type="slidenum">
              <a:rPr lang="en-GB" altLang="fr-FR" sz="750">
                <a:solidFill>
                  <a:srgbClr val="808080"/>
                </a:solidFill>
                <a:latin typeface="Myriad Pro" charset="0"/>
              </a:rPr>
              <a:pPr algn="r" eaLnBrk="1" hangingPunct="1"/>
              <a:t>‹#›</a:t>
            </a:fld>
            <a:endParaRPr lang="en-GB" altLang="fr-FR" sz="750">
              <a:solidFill>
                <a:srgbClr val="808080"/>
              </a:solidFill>
              <a:latin typeface="Myriad Pro" charset="0"/>
            </a:endParaRPr>
          </a:p>
        </p:txBody>
      </p:sp>
      <p:sp>
        <p:nvSpPr>
          <p:cNvPr id="2" name="Titre 1"/>
          <p:cNvSpPr>
            <a:spLocks noGrp="1"/>
          </p:cNvSpPr>
          <p:nvPr>
            <p:ph type="title"/>
          </p:nvPr>
        </p:nvSpPr>
        <p:spPr>
          <a:xfrm>
            <a:off x="0" y="2463739"/>
            <a:ext cx="9144000" cy="702078"/>
          </a:xfrm>
          <a:prstGeom prst="rect">
            <a:avLst/>
          </a:prstGeom>
          <a:solidFill>
            <a:srgbClr val="CBA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fontAlgn="auto">
              <a:spcBef>
                <a:spcPts val="0"/>
              </a:spcBef>
              <a:spcAft>
                <a:spcPts val="0"/>
              </a:spcAft>
              <a:defRPr lang="fr-FR" sz="2100" b="1" kern="1200">
                <a:solidFill>
                  <a:prstClr val="white"/>
                </a:solidFill>
                <a:latin typeface="+mj-lt"/>
                <a:ea typeface="+mn-ea"/>
                <a:cs typeface="Arial" pitchFamily="34" charset="0"/>
              </a:defRPr>
            </a:lvl1pPr>
          </a:lstStyle>
          <a:p>
            <a:r>
              <a:rPr lang="fr-FR"/>
              <a:t>Cliquez pour modifier le style du titre</a:t>
            </a:r>
          </a:p>
        </p:txBody>
      </p:sp>
      <p:sp>
        <p:nvSpPr>
          <p:cNvPr id="4" name="Espace réservé du numéro de diapositive 5"/>
          <p:cNvSpPr>
            <a:spLocks noGrp="1"/>
          </p:cNvSpPr>
          <p:nvPr>
            <p:ph type="sldNum" sz="quarter" idx="10"/>
          </p:nvPr>
        </p:nvSpPr>
        <p:spPr>
          <a:xfrm>
            <a:off x="8256588" y="270272"/>
            <a:ext cx="506412" cy="275034"/>
          </a:xfrm>
        </p:spPr>
        <p:txBody>
          <a:bodyPr/>
          <a:lstStyle>
            <a:lvl1pPr>
              <a:defRPr/>
            </a:lvl1pPr>
          </a:lstStyle>
          <a:p>
            <a:fld id="{45A44537-5025-0A49-945A-A84E497B38CF}" type="slidenum">
              <a:rPr lang="fr-FR" altLang="fr-FR"/>
              <a:pPr/>
              <a:t>‹#›</a:t>
            </a:fld>
            <a:endParaRPr lang="fr-FR" altLang="fr-FR"/>
          </a:p>
        </p:txBody>
      </p:sp>
    </p:spTree>
    <p:extLst>
      <p:ext uri="{BB962C8B-B14F-4D97-AF65-F5344CB8AC3E}">
        <p14:creationId xmlns:p14="http://schemas.microsoft.com/office/powerpoint/2010/main" val="1393557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8379"/>
            <a:ext cx="6838950" cy="582215"/>
          </a:xfrm>
          <a:prstGeom prst="rect">
            <a:avLst/>
          </a:prstGeom>
        </p:spPr>
        <p:txBody>
          <a:bodyPr/>
          <a:lstStyle/>
          <a:p>
            <a:r>
              <a:rPr lang="it-IT"/>
              <a:t>Click to edit Master title style</a:t>
            </a:r>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4" name="Rectangle 5"/>
          <p:cNvSpPr>
            <a:spLocks noGrp="1" noChangeArrowheads="1"/>
          </p:cNvSpPr>
          <p:nvPr>
            <p:ph type="ftr" sz="quarter" idx="10"/>
          </p:nvPr>
        </p:nvSpPr>
        <p:spPr>
          <a:xfrm>
            <a:off x="2481263" y="4929188"/>
            <a:ext cx="4171950" cy="202406"/>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GB" altLang="fr-FR"/>
          </a:p>
        </p:txBody>
      </p:sp>
      <p:sp>
        <p:nvSpPr>
          <p:cNvPr id="5" name="Rectangle 6"/>
          <p:cNvSpPr>
            <a:spLocks noGrp="1" noChangeArrowheads="1"/>
          </p:cNvSpPr>
          <p:nvPr>
            <p:ph type="sldNum" sz="quarter" idx="11"/>
          </p:nvPr>
        </p:nvSpPr>
        <p:spPr/>
        <p:txBody>
          <a:bodyPr/>
          <a:lstStyle>
            <a:lvl1pPr>
              <a:defRPr/>
            </a:lvl1pPr>
          </a:lstStyle>
          <a:p>
            <a:fld id="{75AE551B-ECFB-CA4B-A11F-F4FC88D7E043}" type="slidenum">
              <a:rPr lang="en-GB" altLang="en-US"/>
              <a:pPr/>
              <a:t>‹#›</a:t>
            </a:fld>
            <a:endParaRPr lang="en-GB" altLang="en-US"/>
          </a:p>
        </p:txBody>
      </p:sp>
    </p:spTree>
    <p:extLst>
      <p:ext uri="{BB962C8B-B14F-4D97-AF65-F5344CB8AC3E}">
        <p14:creationId xmlns:p14="http://schemas.microsoft.com/office/powerpoint/2010/main" val="36385399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o">
    <p:spTree>
      <p:nvGrpSpPr>
        <p:cNvPr id="1" name=""/>
        <p:cNvGrpSpPr/>
        <p:nvPr/>
      </p:nvGrpSpPr>
      <p:grpSpPr>
        <a:xfrm>
          <a:off x="0" y="0"/>
          <a:ext cx="0" cy="0"/>
          <a:chOff x="0" y="0"/>
          <a:chExt cx="0" cy="0"/>
        </a:xfrm>
      </p:grpSpPr>
      <p:sp>
        <p:nvSpPr>
          <p:cNvPr id="9" name="CuadroTexto 14"/>
          <p:cNvSpPr txBox="1"/>
          <p:nvPr userDrawn="1"/>
        </p:nvSpPr>
        <p:spPr>
          <a:xfrm>
            <a:off x="1727201" y="-998935"/>
            <a:ext cx="184731" cy="253916"/>
          </a:xfrm>
          <a:prstGeom prst="rect">
            <a:avLst/>
          </a:prstGeom>
          <a:noFill/>
        </p:spPr>
        <p:txBody>
          <a:bodyPr wrap="none">
            <a:spAutoFit/>
          </a:bodyPr>
          <a:lstStyle/>
          <a:p>
            <a:pPr fontAlgn="auto">
              <a:spcBef>
                <a:spcPts val="0"/>
              </a:spcBef>
              <a:spcAft>
                <a:spcPts val="0"/>
              </a:spcAft>
              <a:defRPr/>
            </a:pPr>
            <a:endParaRPr lang="es-ES" sz="1050">
              <a:latin typeface="+mn-lt"/>
              <a:cs typeface="+mn-cs"/>
            </a:endParaRPr>
          </a:p>
        </p:txBody>
      </p:sp>
      <p:sp>
        <p:nvSpPr>
          <p:cNvPr id="12" name="Marcador de pie de página 9"/>
          <p:cNvSpPr>
            <a:spLocks noGrp="1"/>
          </p:cNvSpPr>
          <p:nvPr>
            <p:ph type="ftr" sz="quarter" idx="16"/>
          </p:nvPr>
        </p:nvSpPr>
        <p:spPr>
          <a:xfrm>
            <a:off x="3124200" y="4767263"/>
            <a:ext cx="2895600" cy="273844"/>
          </a:xfrm>
          <a:prstGeom prst="rect">
            <a:avLst/>
          </a:prstGeom>
        </p:spPr>
        <p:txBody>
          <a:bodyPr/>
          <a:lstStyle>
            <a:lvl1pPr>
              <a:defRPr/>
            </a:lvl1pPr>
          </a:lstStyle>
          <a:p>
            <a:pPr>
              <a:defRPr/>
            </a:pPr>
            <a:endParaRPr lang="es-ES"/>
          </a:p>
        </p:txBody>
      </p:sp>
      <p:sp>
        <p:nvSpPr>
          <p:cNvPr id="13" name="Marcador de número de diapositiva 10"/>
          <p:cNvSpPr>
            <a:spLocks noGrp="1"/>
          </p:cNvSpPr>
          <p:nvPr>
            <p:ph type="sldNum" sz="quarter" idx="17"/>
          </p:nvPr>
        </p:nvSpPr>
        <p:spPr/>
        <p:txBody>
          <a:bodyPr/>
          <a:lstStyle>
            <a:lvl1pPr>
              <a:defRPr/>
            </a:lvl1pPr>
          </a:lstStyle>
          <a:p>
            <a:pPr>
              <a:defRPr/>
            </a:pPr>
            <a:fld id="{B93EBD2D-679D-4BFE-8A56-85DD45C4CE45}" type="slidenum">
              <a:rPr lang="es-ES"/>
              <a:pPr>
                <a:defRPr/>
              </a:pPr>
              <a:t>‹#›</a:t>
            </a:fld>
            <a:endParaRPr lang="es-ES"/>
          </a:p>
        </p:txBody>
      </p:sp>
    </p:spTree>
    <p:extLst>
      <p:ext uri="{BB962C8B-B14F-4D97-AF65-F5344CB8AC3E}">
        <p14:creationId xmlns:p14="http://schemas.microsoft.com/office/powerpoint/2010/main" val="303573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4"/>
          <p:cNvSpPr>
            <a:spLocks noGrp="1"/>
          </p:cNvSpPr>
          <p:nvPr>
            <p:ph type="sldNum" sz="quarter" idx="4"/>
          </p:nvPr>
        </p:nvSpPr>
        <p:spPr>
          <a:xfrm>
            <a:off x="6674644" y="490299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3474849-FB88-41D7-80F2-C03D79634617}" type="slidenum">
              <a:rPr lang="en-GB" smtClean="0"/>
              <a:t>‹#›</a:t>
            </a:fld>
            <a:endParaRPr lang="en-GB" dirty="0"/>
          </a:p>
        </p:txBody>
      </p:sp>
      <p:sp>
        <p:nvSpPr>
          <p:cNvPr id="12" name="Rectangle 3"/>
          <p:cNvSpPr>
            <a:spLocks noGrp="1" noChangeArrowheads="1"/>
          </p:cNvSpPr>
          <p:nvPr>
            <p:ph idx="1"/>
          </p:nvPr>
        </p:nvSpPr>
        <p:spPr bwMode="auto">
          <a:xfrm>
            <a:off x="313508" y="1057275"/>
            <a:ext cx="8494736"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6" name="Title Placeholder 2"/>
          <p:cNvSpPr>
            <a:spLocks noGrp="1"/>
          </p:cNvSpPr>
          <p:nvPr>
            <p:ph type="title"/>
          </p:nvPr>
        </p:nvSpPr>
        <p:spPr>
          <a:xfrm>
            <a:off x="313508" y="233960"/>
            <a:ext cx="7694636" cy="504822"/>
          </a:xfrm>
          <a:prstGeom prst="rect">
            <a:avLst/>
          </a:prstGeom>
        </p:spPr>
        <p:txBody>
          <a:bodyPr vert="horz" lIns="68580" tIns="34290" rIns="68580" bIns="3429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44994273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5913" y="1210866"/>
            <a:ext cx="4179887" cy="3377803"/>
          </a:xfrm>
        </p:spPr>
        <p:txBody>
          <a:bodyPr/>
          <a:lstStyle>
            <a:lvl1pPr>
              <a:defRPr sz="1800">
                <a:latin typeface="Myriad Pro" pitchFamily="34" charset="0"/>
              </a:defRPr>
            </a:lvl1pPr>
            <a:lvl2pPr>
              <a:defRPr sz="1500">
                <a:latin typeface="Myriad Pro" pitchFamily="34" charset="0"/>
              </a:defRPr>
            </a:lvl2pPr>
            <a:lvl3pPr>
              <a:defRPr sz="1400">
                <a:latin typeface="Myriad Pro" pitchFamily="34" charset="0"/>
              </a:defRPr>
            </a:lvl3pPr>
            <a:lvl4pPr>
              <a:defRPr sz="1100">
                <a:latin typeface="Myriad Pro" pitchFamily="34" charset="0"/>
              </a:defRPr>
            </a:lvl4pPr>
            <a:lvl5pPr>
              <a:defRPr sz="1100">
                <a:latin typeface="Myriad Pro"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199" y="1210866"/>
            <a:ext cx="4160045" cy="3377803"/>
          </a:xfrm>
        </p:spPr>
        <p:txBody>
          <a:bodyPr/>
          <a:lstStyle>
            <a:lvl1pPr>
              <a:defRPr sz="1800">
                <a:latin typeface="Myriad Pro" pitchFamily="34" charset="0"/>
              </a:defRPr>
            </a:lvl1pPr>
            <a:lvl2pPr>
              <a:defRPr sz="1500">
                <a:latin typeface="Myriad Pro" pitchFamily="34" charset="0"/>
              </a:defRPr>
            </a:lvl2pPr>
            <a:lvl3pPr>
              <a:defRPr sz="1400">
                <a:latin typeface="Myriad Pro" pitchFamily="34" charset="0"/>
              </a:defRPr>
            </a:lvl3pPr>
            <a:lvl4pPr>
              <a:defRPr sz="1200">
                <a:latin typeface="Myriad Pro" pitchFamily="34" charset="0"/>
              </a:defRPr>
            </a:lvl4pPr>
            <a:lvl5pPr>
              <a:defRPr sz="1100">
                <a:latin typeface="Myriad Pro"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4"/>
          <p:cNvSpPr>
            <a:spLocks noGrp="1"/>
          </p:cNvSpPr>
          <p:nvPr>
            <p:ph type="sldNum" sz="quarter" idx="4"/>
          </p:nvPr>
        </p:nvSpPr>
        <p:spPr>
          <a:xfrm>
            <a:off x="6674644" y="490299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3474849-FB88-41D7-80F2-C03D79634617}" type="slidenum">
              <a:rPr lang="en-GB" smtClean="0"/>
              <a:t>‹#›</a:t>
            </a:fld>
            <a:endParaRPr lang="en-GB" dirty="0"/>
          </a:p>
        </p:txBody>
      </p:sp>
      <p:sp>
        <p:nvSpPr>
          <p:cNvPr id="7" name="Title Placeholder 2"/>
          <p:cNvSpPr>
            <a:spLocks noGrp="1"/>
          </p:cNvSpPr>
          <p:nvPr>
            <p:ph type="title"/>
          </p:nvPr>
        </p:nvSpPr>
        <p:spPr>
          <a:xfrm>
            <a:off x="313508" y="233960"/>
            <a:ext cx="7694636" cy="504822"/>
          </a:xfrm>
          <a:prstGeom prst="rect">
            <a:avLst/>
          </a:prstGeom>
        </p:spPr>
        <p:txBody>
          <a:bodyPr vert="horz" lIns="68580" tIns="34290" rIns="68580" bIns="3429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252664815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boxe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D3474849-FB88-41D7-80F2-C03D79634617}" type="slidenum">
              <a:rPr lang="en-GB" smtClean="0"/>
              <a:t>‹#›</a:t>
            </a:fld>
            <a:endParaRPr lang="en-GB" dirty="0"/>
          </a:p>
        </p:txBody>
      </p:sp>
      <p:sp>
        <p:nvSpPr>
          <p:cNvPr id="6" name="Content Placeholder 2"/>
          <p:cNvSpPr>
            <a:spLocks noGrp="1"/>
          </p:cNvSpPr>
          <p:nvPr>
            <p:ph sz="half" idx="1"/>
          </p:nvPr>
        </p:nvSpPr>
        <p:spPr>
          <a:xfrm>
            <a:off x="315913" y="1210866"/>
            <a:ext cx="4179887" cy="3377803"/>
          </a:xfrm>
        </p:spPr>
        <p:txBody>
          <a:bodyPr/>
          <a:lstStyle>
            <a:lvl1pPr>
              <a:defRPr sz="1800">
                <a:latin typeface="Myriad Pro" pitchFamily="34" charset="0"/>
              </a:defRPr>
            </a:lvl1pPr>
            <a:lvl2pPr>
              <a:defRPr sz="1500">
                <a:latin typeface="Myriad Pro" pitchFamily="34" charset="0"/>
              </a:defRPr>
            </a:lvl2pPr>
            <a:lvl3pPr>
              <a:defRPr sz="1400">
                <a:latin typeface="Myriad Pro" pitchFamily="34" charset="0"/>
              </a:defRPr>
            </a:lvl3pPr>
            <a:lvl4pPr>
              <a:defRPr sz="1100">
                <a:latin typeface="Myriad Pro" pitchFamily="34" charset="0"/>
              </a:defRPr>
            </a:lvl4pPr>
            <a:lvl5pPr>
              <a:defRPr sz="1100">
                <a:latin typeface="Myriad Pro"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3"/>
          <p:cNvSpPr>
            <a:spLocks noGrp="1"/>
          </p:cNvSpPr>
          <p:nvPr>
            <p:ph sz="half" idx="2"/>
          </p:nvPr>
        </p:nvSpPr>
        <p:spPr>
          <a:xfrm>
            <a:off x="4648200" y="1175148"/>
            <a:ext cx="4189412" cy="1682353"/>
          </a:xfrm>
        </p:spPr>
        <p:txBody>
          <a:bodyPr anchor="t"/>
          <a:lstStyle>
            <a:lvl1pPr>
              <a:defRPr sz="1800">
                <a:latin typeface="Myriad Pro" pitchFamily="34" charset="0"/>
              </a:defRPr>
            </a:lvl1pPr>
            <a:lvl2pPr>
              <a:defRPr sz="1500">
                <a:latin typeface="Myriad Pro" pitchFamily="34" charset="0"/>
              </a:defRPr>
            </a:lvl2pPr>
            <a:lvl3pPr>
              <a:defRPr sz="1400">
                <a:latin typeface="Myriad Pro" pitchFamily="34" charset="0"/>
              </a:defRPr>
            </a:lvl3pPr>
            <a:lvl4pPr>
              <a:defRPr sz="1200">
                <a:latin typeface="Myriad Pro" pitchFamily="34" charset="0"/>
              </a:defRPr>
            </a:lvl4pPr>
            <a:lvl5pPr>
              <a:defRPr sz="1100">
                <a:latin typeface="Myriad Pro"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p:cNvSpPr>
            <a:spLocks noGrp="1"/>
          </p:cNvSpPr>
          <p:nvPr>
            <p:ph sz="half" idx="12"/>
          </p:nvPr>
        </p:nvSpPr>
        <p:spPr>
          <a:xfrm>
            <a:off x="4648200" y="2950369"/>
            <a:ext cx="4189412" cy="1682353"/>
          </a:xfrm>
        </p:spPr>
        <p:txBody>
          <a:bodyPr anchor="t"/>
          <a:lstStyle>
            <a:lvl1pPr>
              <a:defRPr sz="1800">
                <a:latin typeface="Myriad Pro" pitchFamily="34" charset="0"/>
              </a:defRPr>
            </a:lvl1pPr>
            <a:lvl2pPr>
              <a:defRPr sz="1500">
                <a:latin typeface="Myriad Pro" pitchFamily="34" charset="0"/>
              </a:defRPr>
            </a:lvl2pPr>
            <a:lvl3pPr>
              <a:defRPr sz="1400">
                <a:latin typeface="Myriad Pro" pitchFamily="34" charset="0"/>
              </a:defRPr>
            </a:lvl3pPr>
            <a:lvl4pPr>
              <a:defRPr sz="1200">
                <a:latin typeface="Myriad Pro" pitchFamily="34" charset="0"/>
              </a:defRPr>
            </a:lvl4pPr>
            <a:lvl5pPr>
              <a:defRPr sz="1100">
                <a:latin typeface="Myriad Pro"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678693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oxes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D3474849-FB88-41D7-80F2-C03D79634617}" type="slidenum">
              <a:rPr lang="en-GB" smtClean="0"/>
              <a:t>‹#›</a:t>
            </a:fld>
            <a:endParaRPr lang="en-GB" dirty="0"/>
          </a:p>
        </p:txBody>
      </p:sp>
      <p:sp>
        <p:nvSpPr>
          <p:cNvPr id="7" name="Content Placeholder 3"/>
          <p:cNvSpPr>
            <a:spLocks noGrp="1"/>
          </p:cNvSpPr>
          <p:nvPr>
            <p:ph sz="half" idx="2"/>
          </p:nvPr>
        </p:nvSpPr>
        <p:spPr>
          <a:xfrm>
            <a:off x="313508" y="1175148"/>
            <a:ext cx="4189412" cy="1682353"/>
          </a:xfrm>
        </p:spPr>
        <p:txBody>
          <a:bodyPr anchor="t"/>
          <a:lstStyle>
            <a:lvl1pPr>
              <a:defRPr sz="1800">
                <a:latin typeface="Myriad Pro" pitchFamily="34" charset="0"/>
              </a:defRPr>
            </a:lvl1pPr>
            <a:lvl2pPr>
              <a:defRPr sz="1500">
                <a:latin typeface="Myriad Pro" pitchFamily="34" charset="0"/>
              </a:defRPr>
            </a:lvl2pPr>
            <a:lvl3pPr>
              <a:defRPr sz="1400">
                <a:latin typeface="Myriad Pro" pitchFamily="34" charset="0"/>
              </a:defRPr>
            </a:lvl3pPr>
            <a:lvl4pPr>
              <a:defRPr sz="1200">
                <a:latin typeface="Myriad Pro" pitchFamily="34" charset="0"/>
              </a:defRPr>
            </a:lvl4pPr>
            <a:lvl5pPr>
              <a:defRPr sz="1100">
                <a:latin typeface="Myriad Pro"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p:cNvSpPr>
            <a:spLocks noGrp="1"/>
          </p:cNvSpPr>
          <p:nvPr>
            <p:ph sz="half" idx="12"/>
          </p:nvPr>
        </p:nvSpPr>
        <p:spPr>
          <a:xfrm>
            <a:off x="313508" y="2950369"/>
            <a:ext cx="4189412" cy="1682353"/>
          </a:xfrm>
        </p:spPr>
        <p:txBody>
          <a:bodyPr anchor="t"/>
          <a:lstStyle>
            <a:lvl1pPr>
              <a:defRPr sz="1800">
                <a:latin typeface="Myriad Pro" pitchFamily="34" charset="0"/>
              </a:defRPr>
            </a:lvl1pPr>
            <a:lvl2pPr>
              <a:defRPr sz="1500">
                <a:latin typeface="Myriad Pro" pitchFamily="34" charset="0"/>
              </a:defRPr>
            </a:lvl2pPr>
            <a:lvl3pPr>
              <a:defRPr sz="1400">
                <a:latin typeface="Myriad Pro" pitchFamily="34" charset="0"/>
              </a:defRPr>
            </a:lvl3pPr>
            <a:lvl4pPr>
              <a:defRPr sz="1200">
                <a:latin typeface="Myriad Pro" pitchFamily="34" charset="0"/>
              </a:defRPr>
            </a:lvl4pPr>
            <a:lvl5pPr>
              <a:defRPr sz="1100">
                <a:latin typeface="Myriad Pro"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
          </p:nvPr>
        </p:nvSpPr>
        <p:spPr>
          <a:xfrm>
            <a:off x="4628357" y="1210866"/>
            <a:ext cx="4179887" cy="3377803"/>
          </a:xfrm>
        </p:spPr>
        <p:txBody>
          <a:bodyPr/>
          <a:lstStyle>
            <a:lvl1pPr>
              <a:defRPr sz="1800">
                <a:latin typeface="Myriad Pro" pitchFamily="34" charset="0"/>
              </a:defRPr>
            </a:lvl1pPr>
            <a:lvl2pPr>
              <a:defRPr sz="1500">
                <a:latin typeface="Myriad Pro" pitchFamily="34" charset="0"/>
              </a:defRPr>
            </a:lvl2pPr>
            <a:lvl3pPr>
              <a:defRPr sz="1400">
                <a:latin typeface="Myriad Pro" pitchFamily="34" charset="0"/>
              </a:defRPr>
            </a:lvl3pPr>
            <a:lvl4pPr>
              <a:defRPr sz="1100">
                <a:latin typeface="Myriad Pro" pitchFamily="34" charset="0"/>
              </a:defRPr>
            </a:lvl4pPr>
            <a:lvl5pPr>
              <a:defRPr sz="1100">
                <a:latin typeface="Myriad Pro"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36530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ree Text">
    <p:spTree>
      <p:nvGrpSpPr>
        <p:cNvPr id="1" name=""/>
        <p:cNvGrpSpPr/>
        <p:nvPr/>
      </p:nvGrpSpPr>
      <p:grpSpPr>
        <a:xfrm>
          <a:off x="0" y="0"/>
          <a:ext cx="0" cy="0"/>
          <a:chOff x="0" y="0"/>
          <a:chExt cx="0" cy="0"/>
        </a:xfrm>
      </p:grpSpPr>
      <p:sp>
        <p:nvSpPr>
          <p:cNvPr id="6" name="Rectangle 6"/>
          <p:cNvSpPr txBox="1">
            <a:spLocks noChangeArrowheads="1"/>
          </p:cNvSpPr>
          <p:nvPr userDrawn="1"/>
        </p:nvSpPr>
        <p:spPr bwMode="auto">
          <a:xfrm>
            <a:off x="8225790" y="4917760"/>
            <a:ext cx="476250" cy="20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defPPr>
              <a:defRPr lang="en-GB"/>
            </a:defPPr>
            <a:lvl1pPr algn="r" rtl="0" fontAlgn="base">
              <a:spcBef>
                <a:spcPct val="0"/>
              </a:spcBef>
              <a:spcAft>
                <a:spcPct val="0"/>
              </a:spcAft>
              <a:defRPr sz="1000" kern="1200">
                <a:solidFill>
                  <a:srgbClr val="808080"/>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ltLang="en-US" sz="800" dirty="0">
              <a:latin typeface="Myriad Pro" pitchFamily="34" charset="0"/>
            </a:endParaRPr>
          </a:p>
        </p:txBody>
      </p:sp>
      <p:sp>
        <p:nvSpPr>
          <p:cNvPr id="8" name="Slide Number Placeholder 4"/>
          <p:cNvSpPr>
            <a:spLocks noGrp="1"/>
          </p:cNvSpPr>
          <p:nvPr>
            <p:ph type="sldNum" sz="quarter" idx="4"/>
          </p:nvPr>
        </p:nvSpPr>
        <p:spPr>
          <a:xfrm>
            <a:off x="6674644" y="490299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3474849-FB88-41D7-80F2-C03D79634617}" type="slidenum">
              <a:rPr lang="en-GB" smtClean="0"/>
              <a:t>‹#›</a:t>
            </a:fld>
            <a:endParaRPr lang="en-GB" dirty="0"/>
          </a:p>
        </p:txBody>
      </p:sp>
      <p:sp>
        <p:nvSpPr>
          <p:cNvPr id="9" name="Title Placeholder 2"/>
          <p:cNvSpPr>
            <a:spLocks noGrp="1"/>
          </p:cNvSpPr>
          <p:nvPr>
            <p:ph type="title"/>
          </p:nvPr>
        </p:nvSpPr>
        <p:spPr>
          <a:xfrm>
            <a:off x="313508" y="233960"/>
            <a:ext cx="7694636" cy="504822"/>
          </a:xfrm>
          <a:prstGeom prst="rect">
            <a:avLst/>
          </a:prstGeom>
        </p:spPr>
        <p:txBody>
          <a:bodyPr vert="horz" lIns="68580" tIns="34290" rIns="68580" bIns="3429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104171232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303610"/>
            <a:ext cx="4318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GB" sz="1400" dirty="0">
              <a:solidFill>
                <a:srgbClr val="FFFFFF"/>
              </a:solidFill>
              <a:latin typeface="Myriad Pro" pitchFamily="34" charset="0"/>
            </a:endParaRPr>
          </a:p>
        </p:txBody>
      </p:sp>
      <p:cxnSp>
        <p:nvCxnSpPr>
          <p:cNvPr id="4" name="Straight Connector 3"/>
          <p:cNvCxnSpPr/>
          <p:nvPr userDrawn="1"/>
        </p:nvCxnSpPr>
        <p:spPr>
          <a:xfrm>
            <a:off x="0" y="2043112"/>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316468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el 1"/>
          <p:cNvSpPr>
            <a:spLocks noGrp="1"/>
          </p:cNvSpPr>
          <p:nvPr>
            <p:ph type="title" idx="4294967295"/>
          </p:nvPr>
        </p:nvSpPr>
        <p:spPr>
          <a:xfrm>
            <a:off x="278606" y="2230283"/>
            <a:ext cx="8586788" cy="810090"/>
          </a:xfrm>
          <a:prstGeom prst="rect">
            <a:avLst/>
          </a:prstGeom>
        </p:spPr>
        <p:txBody>
          <a:bodyPr>
            <a:normAutofit/>
          </a:bodyPr>
          <a:lstStyle>
            <a:lvl1pPr>
              <a:defRPr sz="2700">
                <a:latin typeface="Myriad Pro" pitchFamily="34" charset="0"/>
              </a:defRPr>
            </a:lvl1pPr>
          </a:lstStyle>
          <a:p>
            <a:r>
              <a:rPr lang="en-US"/>
              <a:t>Click to edit Master title style</a:t>
            </a:r>
            <a:endParaRPr lang="de-DE" dirty="0"/>
          </a:p>
        </p:txBody>
      </p:sp>
    </p:spTree>
    <p:extLst>
      <p:ext uri="{BB962C8B-B14F-4D97-AF65-F5344CB8AC3E}">
        <p14:creationId xmlns:p14="http://schemas.microsoft.com/office/powerpoint/2010/main" val="64735984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Custom">
    <p:spTree>
      <p:nvGrpSpPr>
        <p:cNvPr id="1" name=""/>
        <p:cNvGrpSpPr/>
        <p:nvPr/>
      </p:nvGrpSpPr>
      <p:grpSpPr>
        <a:xfrm>
          <a:off x="0" y="0"/>
          <a:ext cx="0" cy="0"/>
          <a:chOff x="0" y="0"/>
          <a:chExt cx="0" cy="0"/>
        </a:xfrm>
      </p:grpSpPr>
      <p:sp>
        <p:nvSpPr>
          <p:cNvPr id="3" name="Rectangle 2"/>
          <p:cNvSpPr/>
          <p:nvPr userDrawn="1"/>
        </p:nvSpPr>
        <p:spPr>
          <a:xfrm>
            <a:off x="1" y="357190"/>
            <a:ext cx="395288" cy="270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400" dirty="0">
              <a:solidFill>
                <a:srgbClr val="FFFFFF"/>
              </a:solidFill>
              <a:latin typeface="Myriad Pro" pitchFamily="34" charset="0"/>
            </a:endParaRPr>
          </a:p>
        </p:txBody>
      </p:sp>
      <p:sp>
        <p:nvSpPr>
          <p:cNvPr id="8" name="Slide Number Placeholder 4"/>
          <p:cNvSpPr>
            <a:spLocks noGrp="1"/>
          </p:cNvSpPr>
          <p:nvPr>
            <p:ph type="sldNum" sz="quarter" idx="4"/>
          </p:nvPr>
        </p:nvSpPr>
        <p:spPr>
          <a:xfrm>
            <a:off x="6674644" y="490299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3474849-FB88-41D7-80F2-C03D79634617}" type="slidenum">
              <a:rPr lang="en-GB" smtClean="0"/>
              <a:t>‹#›</a:t>
            </a:fld>
            <a:endParaRPr lang="en-GB" dirty="0"/>
          </a:p>
        </p:txBody>
      </p:sp>
    </p:spTree>
    <p:extLst>
      <p:ext uri="{BB962C8B-B14F-4D97-AF65-F5344CB8AC3E}">
        <p14:creationId xmlns:p14="http://schemas.microsoft.com/office/powerpoint/2010/main" val="50061547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1"/>
            <a:ext cx="9144000" cy="155972"/>
          </a:xfrm>
          <a:prstGeom prst="rect">
            <a:avLst/>
          </a:prstGeom>
          <a:solidFill>
            <a:srgbClr val="002A54"/>
          </a:solidFill>
          <a:ln w="9525">
            <a:solidFill>
              <a:schemeClr val="tx1"/>
            </a:solidFill>
            <a:miter lim="800000"/>
            <a:headEnd/>
            <a:tailEnd/>
          </a:ln>
          <a:effectLst/>
        </p:spPr>
        <p:txBody>
          <a:bodyPr wrap="none" anchor="ctr"/>
          <a:lstStyle/>
          <a:p>
            <a:pPr>
              <a:defRPr/>
            </a:pPr>
            <a:endParaRPr lang="en-GB" sz="1050" dirty="0">
              <a:solidFill>
                <a:srgbClr val="000000"/>
              </a:solidFill>
              <a:latin typeface="+mn-lt"/>
            </a:endParaRPr>
          </a:p>
        </p:txBody>
      </p:sp>
      <p:sp>
        <p:nvSpPr>
          <p:cNvPr id="7" name="Rectangle 2"/>
          <p:cNvSpPr txBox="1">
            <a:spLocks noChangeArrowheads="1"/>
          </p:cNvSpPr>
          <p:nvPr/>
        </p:nvSpPr>
        <p:spPr>
          <a:xfrm>
            <a:off x="357188" y="270274"/>
            <a:ext cx="7777162" cy="573881"/>
          </a:xfrm>
          <a:prstGeom prst="rect">
            <a:avLst/>
          </a:prstGeom>
          <a:noFill/>
        </p:spPr>
        <p:txBody>
          <a:bodyPr/>
          <a:lstStyle>
            <a:lvl1pPr algn="l" rtl="0" fontAlgn="base">
              <a:spcBef>
                <a:spcPct val="0"/>
              </a:spcBef>
              <a:spcAft>
                <a:spcPct val="0"/>
              </a:spcAft>
              <a:defRPr sz="2400">
                <a:solidFill>
                  <a:srgbClr val="003366"/>
                </a:solidFill>
                <a:latin typeface="+mj-lt"/>
                <a:ea typeface="+mj-ea"/>
                <a:cs typeface="+mj-cs"/>
              </a:defRPr>
            </a:lvl1pPr>
            <a:lvl2pPr algn="l" rtl="0" fontAlgn="base">
              <a:spcBef>
                <a:spcPct val="0"/>
              </a:spcBef>
              <a:spcAft>
                <a:spcPct val="0"/>
              </a:spcAft>
              <a:defRPr sz="2400">
                <a:solidFill>
                  <a:srgbClr val="003366"/>
                </a:solidFill>
                <a:latin typeface="Arial" charset="0"/>
              </a:defRPr>
            </a:lvl2pPr>
            <a:lvl3pPr algn="l" rtl="0" fontAlgn="base">
              <a:spcBef>
                <a:spcPct val="0"/>
              </a:spcBef>
              <a:spcAft>
                <a:spcPct val="0"/>
              </a:spcAft>
              <a:defRPr sz="2400">
                <a:solidFill>
                  <a:srgbClr val="003366"/>
                </a:solidFill>
                <a:latin typeface="Arial" charset="0"/>
              </a:defRPr>
            </a:lvl3pPr>
            <a:lvl4pPr algn="l" rtl="0" fontAlgn="base">
              <a:spcBef>
                <a:spcPct val="0"/>
              </a:spcBef>
              <a:spcAft>
                <a:spcPct val="0"/>
              </a:spcAft>
              <a:defRPr sz="2400">
                <a:solidFill>
                  <a:srgbClr val="003366"/>
                </a:solidFill>
                <a:latin typeface="Arial" charset="0"/>
              </a:defRPr>
            </a:lvl4pPr>
            <a:lvl5pPr algn="l" rtl="0" fontAlgn="base">
              <a:spcBef>
                <a:spcPct val="0"/>
              </a:spcBef>
              <a:spcAft>
                <a:spcPct val="0"/>
              </a:spcAft>
              <a:defRPr sz="2400">
                <a:solidFill>
                  <a:srgbClr val="003366"/>
                </a:solidFill>
                <a:latin typeface="Arial" charset="0"/>
              </a:defRPr>
            </a:lvl5pPr>
            <a:lvl6pPr marL="457200" algn="l" rtl="0" fontAlgn="base">
              <a:spcBef>
                <a:spcPct val="0"/>
              </a:spcBef>
              <a:spcAft>
                <a:spcPct val="0"/>
              </a:spcAft>
              <a:defRPr sz="2400">
                <a:solidFill>
                  <a:srgbClr val="003366"/>
                </a:solidFill>
                <a:latin typeface="Arial" charset="0"/>
              </a:defRPr>
            </a:lvl6pPr>
            <a:lvl7pPr marL="914400" algn="l" rtl="0" fontAlgn="base">
              <a:spcBef>
                <a:spcPct val="0"/>
              </a:spcBef>
              <a:spcAft>
                <a:spcPct val="0"/>
              </a:spcAft>
              <a:defRPr sz="2400">
                <a:solidFill>
                  <a:srgbClr val="003366"/>
                </a:solidFill>
                <a:latin typeface="Arial" charset="0"/>
              </a:defRPr>
            </a:lvl7pPr>
            <a:lvl8pPr marL="1371600" algn="l" rtl="0" fontAlgn="base">
              <a:spcBef>
                <a:spcPct val="0"/>
              </a:spcBef>
              <a:spcAft>
                <a:spcPct val="0"/>
              </a:spcAft>
              <a:defRPr sz="2400">
                <a:solidFill>
                  <a:srgbClr val="003366"/>
                </a:solidFill>
                <a:latin typeface="Arial" charset="0"/>
              </a:defRPr>
            </a:lvl8pPr>
            <a:lvl9pPr marL="1828800" algn="l" rtl="0" fontAlgn="base">
              <a:spcBef>
                <a:spcPct val="0"/>
              </a:spcBef>
              <a:spcAft>
                <a:spcPct val="0"/>
              </a:spcAft>
              <a:defRPr sz="2400">
                <a:solidFill>
                  <a:srgbClr val="003366"/>
                </a:solidFill>
                <a:latin typeface="Arial" charset="0"/>
              </a:defRPr>
            </a:lvl9pPr>
          </a:lstStyle>
          <a:p>
            <a:pPr>
              <a:defRPr/>
            </a:pPr>
            <a:endParaRPr lang="en-GB" sz="1500" kern="0" dirty="0">
              <a:solidFill>
                <a:srgbClr val="3399CC"/>
              </a:solidFill>
              <a:latin typeface="Myriad Pro" pitchFamily="34" charset="0"/>
            </a:endParaRPr>
          </a:p>
        </p:txBody>
      </p:sp>
      <p:sp>
        <p:nvSpPr>
          <p:cNvPr id="3" name="Content Placeholder 2"/>
          <p:cNvSpPr>
            <a:spLocks noGrp="1"/>
          </p:cNvSpPr>
          <p:nvPr>
            <p:ph idx="1"/>
          </p:nvPr>
        </p:nvSpPr>
        <p:spPr/>
        <p:txBody>
          <a:bodyPr/>
          <a:lstStyle>
            <a:lvl3pPr marL="673894" indent="-136922">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p:cNvSpPr>
            <a:spLocks noGrp="1"/>
          </p:cNvSpPr>
          <p:nvPr>
            <p:ph type="title"/>
          </p:nvPr>
        </p:nvSpPr>
        <p:spPr>
          <a:xfrm>
            <a:off x="360001" y="270000"/>
            <a:ext cx="6876296" cy="519552"/>
          </a:xfrm>
          <a:prstGeom prst="rect">
            <a:avLst/>
          </a:prstGeom>
        </p:spPr>
        <p:txBody>
          <a:bodyPr/>
          <a:lstStyle>
            <a:lvl1pPr>
              <a:defRPr sz="2100">
                <a:solidFill>
                  <a:schemeClr val="accent1"/>
                </a:solidFill>
                <a:latin typeface="Myriad Pro" pitchFamily="34" charset="0"/>
              </a:defRPr>
            </a:lvl1pPr>
          </a:lstStyle>
          <a:p>
            <a:r>
              <a:rPr lang="en-US" dirty="0"/>
              <a:t>Click to edit Master title style</a:t>
            </a:r>
            <a:endParaRPr lang="en-GB" dirty="0"/>
          </a:p>
        </p:txBody>
      </p:sp>
      <p:sp>
        <p:nvSpPr>
          <p:cNvPr id="8" name="Slide Number Placeholder 4"/>
          <p:cNvSpPr>
            <a:spLocks noGrp="1"/>
          </p:cNvSpPr>
          <p:nvPr>
            <p:ph type="sldNum" sz="quarter" idx="10"/>
          </p:nvPr>
        </p:nvSpPr>
        <p:spPr/>
        <p:txBody>
          <a:bodyPr/>
          <a:lstStyle>
            <a:lvl1pPr fontAlgn="auto">
              <a:spcBef>
                <a:spcPts val="0"/>
              </a:spcBef>
              <a:spcAft>
                <a:spcPts val="0"/>
              </a:spcAft>
              <a:defRPr/>
            </a:lvl1pPr>
          </a:lstStyle>
          <a:p>
            <a:pPr>
              <a:defRPr/>
            </a:pPr>
            <a:fld id="{93418C58-4A97-467F-A8B8-6EE9261AF07C}" type="slidenum">
              <a:rPr lang="en-GB"/>
              <a:pPr>
                <a:defRPr/>
              </a:pPr>
              <a:t>‹#›</a:t>
            </a:fld>
            <a:endParaRPr lang="en-GB" dirty="0"/>
          </a:p>
        </p:txBody>
      </p:sp>
      <p:pic>
        <p:nvPicPr>
          <p:cNvPr id="9" name="Picture 16" descr="ecl-logo-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07783" y="-336"/>
            <a:ext cx="71446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46808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7145" y="-7142"/>
            <a:ext cx="9166500" cy="155973"/>
          </a:xfrm>
          <a:prstGeom prst="rect">
            <a:avLst/>
          </a:prstGeom>
          <a:solidFill>
            <a:srgbClr val="0C3D6E"/>
          </a:solidFill>
          <a:ln w="9525">
            <a:noFill/>
            <a:miter lim="800000"/>
            <a:headEnd/>
            <a:tailEnd/>
          </a:ln>
          <a:effectLst/>
        </p:spPr>
        <p:txBody>
          <a:bodyPr wrap="none" lIns="68580" tIns="34290" rIns="68580" bIns="3429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dirty="0">
              <a:solidFill>
                <a:srgbClr val="000000"/>
              </a:solidFill>
              <a:latin typeface="Myriad Pro" pitchFamily="34" charset="0"/>
            </a:endParaRPr>
          </a:p>
        </p:txBody>
      </p:sp>
      <p:sp>
        <p:nvSpPr>
          <p:cNvPr id="1028" name="Rectangle 3"/>
          <p:cNvSpPr>
            <a:spLocks noGrp="1" noChangeArrowheads="1"/>
          </p:cNvSpPr>
          <p:nvPr>
            <p:ph type="body" idx="1"/>
          </p:nvPr>
        </p:nvSpPr>
        <p:spPr bwMode="auto">
          <a:xfrm>
            <a:off x="313508" y="1057275"/>
            <a:ext cx="8514578"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pic>
        <p:nvPicPr>
          <p:cNvPr id="9" name="Picture 16" descr="ecl-logo-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149430" y="0"/>
            <a:ext cx="714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2"/>
          <p:cNvSpPr>
            <a:spLocks noGrp="1"/>
          </p:cNvSpPr>
          <p:nvPr>
            <p:ph type="title"/>
          </p:nvPr>
        </p:nvSpPr>
        <p:spPr>
          <a:xfrm>
            <a:off x="313508" y="233960"/>
            <a:ext cx="7694636" cy="504822"/>
          </a:xfrm>
          <a:prstGeom prst="rect">
            <a:avLst/>
          </a:prstGeom>
        </p:spPr>
        <p:txBody>
          <a:bodyPr vert="horz" lIns="68580" tIns="34290" rIns="68580" bIns="34290" rtlCol="0" anchor="t">
            <a:normAutofit/>
          </a:bodyPr>
          <a:lstStyle/>
          <a:p>
            <a:r>
              <a:rPr lang="en-US"/>
              <a:t>Click to edit Master title style</a:t>
            </a:r>
            <a:endParaRPr lang="en-GB" dirty="0"/>
          </a:p>
        </p:txBody>
      </p:sp>
      <p:sp>
        <p:nvSpPr>
          <p:cNvPr id="5" name="Slide Number Placeholder 4"/>
          <p:cNvSpPr>
            <a:spLocks noGrp="1"/>
          </p:cNvSpPr>
          <p:nvPr>
            <p:ph type="sldNum" sz="quarter" idx="4"/>
          </p:nvPr>
        </p:nvSpPr>
        <p:spPr>
          <a:xfrm>
            <a:off x="6674644" y="490299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3474849-FB88-41D7-80F2-C03D79634617}" type="slidenum">
              <a:rPr lang="en-GB" smtClean="0"/>
              <a:t>‹#›</a:t>
            </a:fld>
            <a:endParaRPr lang="en-GB" dirty="0"/>
          </a:p>
        </p:txBody>
      </p:sp>
    </p:spTree>
    <p:extLst>
      <p:ext uri="{BB962C8B-B14F-4D97-AF65-F5344CB8AC3E}">
        <p14:creationId xmlns:p14="http://schemas.microsoft.com/office/powerpoint/2010/main" val="1348929218"/>
      </p:ext>
    </p:extLst>
  </p:cSld>
  <p:clrMap bg1="lt1" tx1="dk1" bg2="lt2" tx2="dk2" accent1="accent1" accent2="accent2" accent3="accent3" accent4="accent4" accent5="accent5" accent6="accent6" hlink="hlink" folHlink="folHlink"/>
  <p:sldLayoutIdLst>
    <p:sldLayoutId id="2147483664" r:id="rId1"/>
    <p:sldLayoutId id="2147483733" r:id="rId2"/>
    <p:sldLayoutId id="2147483734" r:id="rId3"/>
    <p:sldLayoutId id="2147483735" r:id="rId4"/>
    <p:sldLayoutId id="2147483737" r:id="rId5"/>
    <p:sldLayoutId id="2147483736" r:id="rId6"/>
    <p:sldLayoutId id="2147483682" r:id="rId7"/>
    <p:sldLayoutId id="2147483678" r:id="rId8"/>
    <p:sldLayoutId id="2147483742" r:id="rId9"/>
    <p:sldLayoutId id="2147483743" r:id="rId10"/>
    <p:sldLayoutId id="2147483747" r:id="rId11"/>
    <p:sldLayoutId id="2147483749" r:id="rId12"/>
    <p:sldLayoutId id="2147483750" r:id="rId13"/>
  </p:sldLayoutIdLst>
  <p:transition>
    <p:fade/>
  </p:transition>
  <p:hf hdr="0" dt="0"/>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1800">
          <a:solidFill>
            <a:srgbClr val="003366"/>
          </a:solidFill>
          <a:latin typeface="Arial" charset="0"/>
        </a:defRPr>
      </a:lvl2pPr>
      <a:lvl3pPr algn="l" rtl="0" eaLnBrk="1" fontAlgn="base" hangingPunct="1">
        <a:spcBef>
          <a:spcPct val="0"/>
        </a:spcBef>
        <a:spcAft>
          <a:spcPct val="0"/>
        </a:spcAft>
        <a:defRPr sz="1800">
          <a:solidFill>
            <a:srgbClr val="003366"/>
          </a:solidFill>
          <a:latin typeface="Arial" charset="0"/>
        </a:defRPr>
      </a:lvl3pPr>
      <a:lvl4pPr algn="l" rtl="0" eaLnBrk="1" fontAlgn="base" hangingPunct="1">
        <a:spcBef>
          <a:spcPct val="0"/>
        </a:spcBef>
        <a:spcAft>
          <a:spcPct val="0"/>
        </a:spcAft>
        <a:defRPr sz="1800">
          <a:solidFill>
            <a:srgbClr val="003366"/>
          </a:solidFill>
          <a:latin typeface="Arial" charset="0"/>
        </a:defRPr>
      </a:lvl4pPr>
      <a:lvl5pPr algn="l" rtl="0" eaLnBrk="1" fontAlgn="base" hangingPunct="1">
        <a:spcBef>
          <a:spcPct val="0"/>
        </a:spcBef>
        <a:spcAft>
          <a:spcPct val="0"/>
        </a:spcAft>
        <a:defRPr sz="1800">
          <a:solidFill>
            <a:srgbClr val="003366"/>
          </a:solidFill>
          <a:latin typeface="Arial" charset="0"/>
        </a:defRPr>
      </a:lvl5pPr>
      <a:lvl6pPr marL="342900" algn="l" rtl="0" eaLnBrk="1" fontAlgn="base" hangingPunct="1">
        <a:spcBef>
          <a:spcPct val="0"/>
        </a:spcBef>
        <a:spcAft>
          <a:spcPct val="0"/>
        </a:spcAft>
        <a:defRPr sz="1800">
          <a:solidFill>
            <a:srgbClr val="003366"/>
          </a:solidFill>
          <a:latin typeface="Arial" charset="0"/>
        </a:defRPr>
      </a:lvl6pPr>
      <a:lvl7pPr marL="685800" algn="l" rtl="0" eaLnBrk="1" fontAlgn="base" hangingPunct="1">
        <a:spcBef>
          <a:spcPct val="0"/>
        </a:spcBef>
        <a:spcAft>
          <a:spcPct val="0"/>
        </a:spcAft>
        <a:defRPr sz="1800">
          <a:solidFill>
            <a:srgbClr val="003366"/>
          </a:solidFill>
          <a:latin typeface="Arial" charset="0"/>
        </a:defRPr>
      </a:lvl7pPr>
      <a:lvl8pPr marL="1028700" algn="l" rtl="0" eaLnBrk="1" fontAlgn="base" hangingPunct="1">
        <a:spcBef>
          <a:spcPct val="0"/>
        </a:spcBef>
        <a:spcAft>
          <a:spcPct val="0"/>
        </a:spcAft>
        <a:defRPr sz="1800">
          <a:solidFill>
            <a:srgbClr val="003366"/>
          </a:solidFill>
          <a:latin typeface="Arial" charset="0"/>
        </a:defRPr>
      </a:lvl8pPr>
      <a:lvl9pPr marL="1371600" algn="l" rtl="0" eaLnBrk="1" fontAlgn="base" hangingPunct="1">
        <a:spcBef>
          <a:spcPct val="0"/>
        </a:spcBef>
        <a:spcAft>
          <a:spcPct val="0"/>
        </a:spcAft>
        <a:defRPr sz="1800">
          <a:solidFill>
            <a:srgbClr val="003366"/>
          </a:solidFill>
          <a:latin typeface="Arial" charset="0"/>
        </a:defRPr>
      </a:lvl9pPr>
    </p:titleStyle>
    <p:bodyStyle>
      <a:lvl1pPr marL="342900" indent="-342900" algn="l" rtl="0" eaLnBrk="1" fontAlgn="base" hangingPunct="1">
        <a:spcBef>
          <a:spcPts val="450"/>
        </a:spcBef>
        <a:spcAft>
          <a:spcPts val="450"/>
        </a:spcAft>
        <a:buClr>
          <a:srgbClr val="3399CC"/>
        </a:buClr>
        <a:buFont typeface="Wingdings" panose="05000000000000000000" pitchFamily="2" charset="2"/>
        <a:buChar char="§"/>
        <a:defRPr sz="2100">
          <a:solidFill>
            <a:schemeClr val="tx1"/>
          </a:solidFill>
          <a:latin typeface="Myriad Pro" pitchFamily="34" charset="0"/>
          <a:ea typeface="+mn-ea"/>
          <a:cs typeface="+mn-cs"/>
        </a:defRPr>
      </a:lvl1pPr>
      <a:lvl2pPr marL="536972" indent="-194072" algn="l" rtl="0" eaLnBrk="1" fontAlgn="base" hangingPunct="1">
        <a:spcBef>
          <a:spcPts val="450"/>
        </a:spcBef>
        <a:spcAft>
          <a:spcPts val="450"/>
        </a:spcAft>
        <a:buClr>
          <a:schemeClr val="accent2"/>
        </a:buClr>
        <a:buFont typeface="Arial" charset="0"/>
        <a:buChar char="•"/>
        <a:defRPr sz="1800">
          <a:solidFill>
            <a:schemeClr val="tx1"/>
          </a:solidFill>
          <a:latin typeface="Myriad Pro" pitchFamily="34" charset="0"/>
        </a:defRPr>
      </a:lvl2pPr>
      <a:lvl3pPr marL="739379" indent="-202406" algn="l" rtl="0" eaLnBrk="1" fontAlgn="base" hangingPunct="1">
        <a:spcBef>
          <a:spcPts val="450"/>
        </a:spcBef>
        <a:spcAft>
          <a:spcPts val="450"/>
        </a:spcAft>
        <a:buFont typeface="Myriad Pro" pitchFamily="34" charset="0"/>
        <a:buChar char="–"/>
        <a:defRPr sz="1500">
          <a:solidFill>
            <a:schemeClr val="tx1"/>
          </a:solidFill>
          <a:latin typeface="Myriad Pro" pitchFamily="34" charset="0"/>
        </a:defRPr>
      </a:lvl3pPr>
      <a:lvl4pPr marL="935831" indent="-196454" algn="l" rtl="0" eaLnBrk="1" fontAlgn="base" hangingPunct="1">
        <a:spcBef>
          <a:spcPts val="450"/>
        </a:spcBef>
        <a:spcAft>
          <a:spcPts val="450"/>
        </a:spcAft>
        <a:buFont typeface="Courier New" pitchFamily="49" charset="0"/>
        <a:buChar char="o"/>
        <a:defRPr sz="1400">
          <a:solidFill>
            <a:schemeClr val="tx1"/>
          </a:solidFill>
          <a:latin typeface="Myriad Pro" pitchFamily="34" charset="0"/>
        </a:defRPr>
      </a:lvl4pPr>
      <a:lvl5pPr marL="1143000" indent="-202406" algn="l" rtl="0" eaLnBrk="1" fontAlgn="base" hangingPunct="1">
        <a:spcBef>
          <a:spcPts val="450"/>
        </a:spcBef>
        <a:spcAft>
          <a:spcPts val="450"/>
        </a:spcAft>
        <a:buFont typeface="Myriad Pro" pitchFamily="34" charset="0"/>
        <a:buChar char="»"/>
        <a:defRPr sz="1200">
          <a:solidFill>
            <a:schemeClr val="tx1"/>
          </a:solidFill>
          <a:latin typeface="Myriad Pro" pitchFamily="34" charset="0"/>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59156" y="37873"/>
            <a:ext cx="1402710" cy="877163"/>
          </a:xfrm>
          <a:prstGeom prst="rect">
            <a:avLst/>
          </a:prstGeom>
          <a:noFill/>
        </p:spPr>
        <p:txBody>
          <a:bodyPr wrap="square" rtlCol="0">
            <a:spAutoFit/>
          </a:bodyPr>
          <a:lstStyle/>
          <a:p>
            <a:pPr algn="r" defTabSz="914378">
              <a:defRPr/>
            </a:pPr>
            <a:r>
              <a:rPr lang="en-US" sz="1700" dirty="0">
                <a:solidFill>
                  <a:srgbClr val="FFFFFF"/>
                </a:solidFill>
                <a:latin typeface="Arial"/>
                <a:ea typeface="ＭＳ Ｐゴシック" pitchFamily="34" charset="-128"/>
              </a:rPr>
              <a:t>Supporting European </a:t>
            </a:r>
            <a:br>
              <a:rPr lang="en-US" sz="1700" dirty="0">
                <a:solidFill>
                  <a:srgbClr val="FFFFFF"/>
                </a:solidFill>
                <a:latin typeface="Arial"/>
                <a:ea typeface="ＭＳ Ｐゴシック" pitchFamily="34" charset="-128"/>
              </a:rPr>
            </a:br>
            <a:r>
              <a:rPr lang="en-US" sz="1700" dirty="0">
                <a:solidFill>
                  <a:srgbClr val="FFFFFF"/>
                </a:solidFill>
                <a:latin typeface="Arial"/>
                <a:ea typeface="ＭＳ Ｐゴシック" pitchFamily="34" charset="-128"/>
              </a:rPr>
              <a:t>Aviation</a:t>
            </a:r>
          </a:p>
        </p:txBody>
      </p:sp>
      <p:sp>
        <p:nvSpPr>
          <p:cNvPr id="122888" name="Rectangle 8"/>
          <p:cNvSpPr>
            <a:spLocks noGrp="1" noChangeArrowheads="1"/>
          </p:cNvSpPr>
          <p:nvPr>
            <p:ph type="ctrTitle"/>
          </p:nvPr>
        </p:nvSpPr>
        <p:spPr>
          <a:xfrm>
            <a:off x="521494" y="915035"/>
            <a:ext cx="6561933" cy="1656717"/>
          </a:xfrm>
        </p:spPr>
        <p:txBody>
          <a:bodyPr/>
          <a:lstStyle/>
          <a:p>
            <a:r>
              <a:rPr lang="en-GB" altLang="en-US" sz="2700" dirty="0">
                <a:solidFill>
                  <a:srgbClr val="003366"/>
                </a:solidFill>
              </a:rPr>
              <a:t>ATSEP organisation at Maastricht UAC</a:t>
            </a:r>
            <a:endParaRPr lang="en-US" altLang="en-US" sz="2700" dirty="0">
              <a:solidFill>
                <a:srgbClr val="003366"/>
              </a:solidFill>
            </a:endParaRPr>
          </a:p>
        </p:txBody>
      </p:sp>
      <p:sp>
        <p:nvSpPr>
          <p:cNvPr id="122889" name="Rectangle 9"/>
          <p:cNvSpPr>
            <a:spLocks noGrp="1" noChangeArrowheads="1"/>
          </p:cNvSpPr>
          <p:nvPr>
            <p:ph type="subTitle" idx="4294967295"/>
          </p:nvPr>
        </p:nvSpPr>
        <p:spPr>
          <a:xfrm>
            <a:off x="521493" y="1743394"/>
            <a:ext cx="8207510" cy="1128889"/>
          </a:xfrm>
          <a:solidFill>
            <a:srgbClr val="003366"/>
          </a:solidFill>
        </p:spPr>
        <p:txBody>
          <a:bodyPr/>
          <a:lstStyle/>
          <a:p>
            <a:pPr marL="0" indent="0">
              <a:buNone/>
            </a:pPr>
            <a:r>
              <a:rPr lang="en-US" sz="2400" dirty="0">
                <a:solidFill>
                  <a:schemeClr val="bg1"/>
                </a:solidFill>
              </a:rPr>
              <a:t>Fatigue Field experience </a:t>
            </a:r>
            <a:r>
              <a:rPr lang="en-US" sz="2400" dirty="0" smtClean="0">
                <a:solidFill>
                  <a:schemeClr val="bg1"/>
                </a:solidFill>
              </a:rPr>
              <a:t>in </a:t>
            </a:r>
            <a:r>
              <a:rPr lang="en-US" sz="2400" dirty="0">
                <a:solidFill>
                  <a:schemeClr val="bg1"/>
                </a:solidFill>
              </a:rPr>
              <a:t>the EUROCONTROL member states</a:t>
            </a:r>
            <a:endParaRPr lang="en-GB" sz="2400" dirty="0">
              <a:solidFill>
                <a:schemeClr val="bg1"/>
              </a:solidFill>
            </a:endParaRPr>
          </a:p>
        </p:txBody>
      </p:sp>
      <p:sp>
        <p:nvSpPr>
          <p:cNvPr id="2" name="TextBox 1"/>
          <p:cNvSpPr txBox="1"/>
          <p:nvPr/>
        </p:nvSpPr>
        <p:spPr>
          <a:xfrm>
            <a:off x="86527" y="3700641"/>
            <a:ext cx="2477379" cy="738664"/>
          </a:xfrm>
          <a:prstGeom prst="rect">
            <a:avLst/>
          </a:prstGeom>
          <a:noFill/>
        </p:spPr>
        <p:txBody>
          <a:bodyPr wrap="square" rtlCol="0">
            <a:spAutoFit/>
          </a:bodyPr>
          <a:lstStyle/>
          <a:p>
            <a:r>
              <a:rPr lang="fr-FR" dirty="0">
                <a:solidFill>
                  <a:schemeClr val="bg1"/>
                </a:solidFill>
              </a:rPr>
              <a:t>Fabrice Drogoul</a:t>
            </a:r>
            <a:br>
              <a:rPr lang="fr-FR" dirty="0">
                <a:solidFill>
                  <a:schemeClr val="bg1"/>
                </a:solidFill>
              </a:rPr>
            </a:br>
            <a:r>
              <a:rPr lang="fr-FR" dirty="0">
                <a:solidFill>
                  <a:schemeClr val="bg1"/>
                </a:solidFill>
              </a:rPr>
              <a:t>HF and Safety </a:t>
            </a:r>
            <a:r>
              <a:rPr lang="fr-FR" dirty="0" smtClean="0">
                <a:solidFill>
                  <a:schemeClr val="bg1"/>
                </a:solidFill>
              </a:rPr>
              <a:t>expert</a:t>
            </a:r>
            <a:endParaRPr lang="fr-FR" dirty="0">
              <a:solidFill>
                <a:schemeClr val="bg1"/>
              </a:solidFill>
            </a:endParaRPr>
          </a:p>
          <a:p>
            <a:r>
              <a:rPr lang="fr-FR" dirty="0" smtClean="0">
                <a:solidFill>
                  <a:schemeClr val="bg1"/>
                </a:solidFill>
              </a:rPr>
              <a:t>EUROCONTROL NMD</a:t>
            </a:r>
            <a:endParaRPr lang="en-GB" dirty="0">
              <a:solidFill>
                <a:schemeClr val="bg1"/>
              </a:solidFill>
            </a:endParaRPr>
          </a:p>
        </p:txBody>
      </p:sp>
    </p:spTree>
    <p:extLst>
      <p:ext uri="{BB962C8B-B14F-4D97-AF65-F5344CB8AC3E}">
        <p14:creationId xmlns:p14="http://schemas.microsoft.com/office/powerpoint/2010/main" val="2664220076"/>
      </p:ext>
    </p:extLst>
  </p:cSld>
  <p:clrMapOvr>
    <a:masterClrMapping/>
  </p:clrMapOvr>
  <p:transition advTm="33713">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1574007" y="1491854"/>
          <a:ext cx="6265069" cy="1821180"/>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28600">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0" name="Espace réservé du contenu 5"/>
          <p:cNvGraphicFramePr>
            <a:graphicFrameLocks/>
          </p:cNvGraphicFramePr>
          <p:nvPr/>
        </p:nvGraphicFramePr>
        <p:xfrm>
          <a:off x="1574007" y="1491630"/>
          <a:ext cx="6265069" cy="2015724"/>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75219">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5219">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Maximum 2</a:t>
                      </a:r>
                    </a:p>
                  </a:txBody>
                  <a:tcPr marL="68580" marR="68580" marT="34290" marB="34290"/>
                </a:tc>
                <a:extLst>
                  <a:ext uri="{0D108BD9-81ED-4DB2-BD59-A6C34878D82A}">
                    <a16:rowId xmlns:a16="http://schemas.microsoft.com/office/drawing/2014/main" val="10001"/>
                  </a:ext>
                </a:extLst>
              </a:tr>
              <a:tr h="27521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1632">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688046">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9" name="Espace réservé du contenu 5"/>
          <p:cNvGraphicFramePr>
            <a:graphicFrameLocks/>
          </p:cNvGraphicFramePr>
          <p:nvPr/>
        </p:nvGraphicFramePr>
        <p:xfrm>
          <a:off x="1574007" y="1491630"/>
          <a:ext cx="6265069" cy="1821180"/>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28600">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Maximum 2</a:t>
                      </a: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1 night free from duty  (no duty starting before 9.00)</a:t>
                      </a:r>
                    </a:p>
                  </a:txBody>
                  <a:tcPr marL="68580" marR="68580" marT="34290" marB="34290"/>
                </a:tc>
                <a:extLst>
                  <a:ext uri="{0D108BD9-81ED-4DB2-BD59-A6C34878D82A}">
                    <a16:rowId xmlns:a16="http://schemas.microsoft.com/office/drawing/2014/main" val="10003"/>
                  </a:ext>
                </a:extLst>
              </a:tr>
              <a:tr h="548640">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Espace réservé du contenu 5"/>
          <p:cNvGraphicFramePr>
            <a:graphicFrameLocks/>
          </p:cNvGraphicFramePr>
          <p:nvPr>
            <p:extLst>
              <p:ext uri="{D42A27DB-BD31-4B8C-83A1-F6EECF244321}">
                <p14:modId xmlns:p14="http://schemas.microsoft.com/office/powerpoint/2010/main" val="2633134224"/>
              </p:ext>
            </p:extLst>
          </p:nvPr>
        </p:nvGraphicFramePr>
        <p:xfrm>
          <a:off x="1017767" y="1491629"/>
          <a:ext cx="6821309" cy="3366617"/>
        </p:xfrm>
        <a:graphic>
          <a:graphicData uri="http://schemas.openxmlformats.org/drawingml/2006/table">
            <a:tbl>
              <a:tblPr firstRow="1" bandRow="1">
                <a:tableStyleId>{5C22544A-7EE6-4342-B048-85BDC9FD1C3A}</a:tableStyleId>
              </a:tblPr>
              <a:tblGrid>
                <a:gridCol w="735731">
                  <a:extLst>
                    <a:ext uri="{9D8B030D-6E8A-4147-A177-3AD203B41FA5}">
                      <a16:colId xmlns:a16="http://schemas.microsoft.com/office/drawing/2014/main" val="20000"/>
                    </a:ext>
                  </a:extLst>
                </a:gridCol>
                <a:gridCol w="2528438">
                  <a:extLst>
                    <a:ext uri="{9D8B030D-6E8A-4147-A177-3AD203B41FA5}">
                      <a16:colId xmlns:a16="http://schemas.microsoft.com/office/drawing/2014/main" val="20001"/>
                    </a:ext>
                  </a:extLst>
                </a:gridCol>
                <a:gridCol w="3557140">
                  <a:extLst>
                    <a:ext uri="{9D8B030D-6E8A-4147-A177-3AD203B41FA5}">
                      <a16:colId xmlns:a16="http://schemas.microsoft.com/office/drawing/2014/main" val="20002"/>
                    </a:ext>
                  </a:extLst>
                </a:gridCol>
              </a:tblGrid>
              <a:tr h="542646">
                <a:tc gridSpan="3">
                  <a:txBody>
                    <a:bodyPr/>
                    <a:lstStyle/>
                    <a:p>
                      <a:pPr algn="ctr"/>
                      <a:r>
                        <a:rPr lang="fr-FR" sz="2000" dirty="0"/>
                        <a:t>Shift cycle</a:t>
                      </a:r>
                      <a:r>
                        <a:rPr lang="fr-FR" sz="2000" baseline="0" dirty="0"/>
                        <a:t> </a:t>
                      </a:r>
                      <a:r>
                        <a:rPr lang="fr-FR" sz="2000" baseline="0" dirty="0" err="1"/>
                        <a:t>length</a:t>
                      </a:r>
                      <a:endParaRPr lang="en-GB" sz="2000" dirty="0"/>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19836">
                <a:tc gridSpan="2">
                  <a:txBody>
                    <a:bodyPr/>
                    <a:lstStyle/>
                    <a:p>
                      <a:r>
                        <a:rPr lang="en-GB" sz="1400" b="1" kern="1200" dirty="0">
                          <a:solidFill>
                            <a:schemeClr val="dk1"/>
                          </a:solidFill>
                          <a:effectLst/>
                          <a:latin typeface="+mn-lt"/>
                          <a:ea typeface="+mn-ea"/>
                          <a:cs typeface="+mn-cs"/>
                        </a:rPr>
                        <a:t>Maximum consecutive working days with duty</a:t>
                      </a:r>
                      <a:endParaRPr lang="en-US" sz="1100" b="1" dirty="0"/>
                    </a:p>
                  </a:txBody>
                  <a:tcPr marL="68580" marR="68580" marT="34290" marB="34290"/>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effectLst/>
                          <a:latin typeface="+mn-lt"/>
                          <a:ea typeface="+mn-ea"/>
                          <a:cs typeface="+mn-cs"/>
                        </a:rPr>
                        <a:t>5 days or fewer duties there are no extra constraints on the number of rest days</a:t>
                      </a: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34330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697687">
                <a:tc>
                  <a:txBody>
                    <a:bodyPr/>
                    <a:lstStyle/>
                    <a:p>
                      <a:endParaRPr lang="en-GB" sz="1100" dirty="0"/>
                    </a:p>
                  </a:txBody>
                  <a:tcPr marL="68580" marR="68580" marT="34290" marB="34290"/>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or a maximum 6 consecutive duty days (without off days), allowing 54 hours of rest (2 consecutive nights and no duty starting early morning).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tc>
                <a:tc rowSpan="2"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1063142">
                <a:tc>
                  <a:txBody>
                    <a:bodyPr/>
                    <a:lstStyle/>
                    <a:p>
                      <a:endParaRPr lang="en-GB" sz="1100" dirty="0"/>
                    </a:p>
                  </a:txBody>
                  <a:tcPr marL="68580" marR="68580" marT="34290" marB="34290"/>
                </a:tc>
                <a:tc gridSpan="2" vMerge="1">
                  <a:txBody>
                    <a:bodyPr/>
                    <a:lstStyle/>
                    <a:p>
                      <a:endParaRPr lang="en-GB" sz="1100" dirty="0"/>
                    </a:p>
                  </a:txBody>
                  <a:tcPr marL="68580" marR="68580" marT="34290" marB="34290"/>
                </a:tc>
                <a:tc hMerge="1" v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sp>
        <p:nvSpPr>
          <p:cNvPr id="3" name="Titre 2"/>
          <p:cNvSpPr>
            <a:spLocks noGrp="1"/>
          </p:cNvSpPr>
          <p:nvPr>
            <p:ph type="title"/>
          </p:nvPr>
        </p:nvSpPr>
        <p:spPr/>
        <p:txBody>
          <a:bodyPr>
            <a:normAutofit fontScale="90000"/>
          </a:bodyPr>
          <a:lstStyle/>
          <a:p>
            <a:r>
              <a:rPr lang="fr-FR" dirty="0"/>
              <a:t>General </a:t>
            </a:r>
            <a:r>
              <a:rPr lang="fr-FR" dirty="0" err="1"/>
              <a:t>recommendations</a:t>
            </a:r>
            <a:r>
              <a:rPr lang="fr-FR" dirty="0"/>
              <a:t> for </a:t>
            </a:r>
            <a:r>
              <a:rPr lang="fr-FR" dirty="0" err="1"/>
              <a:t>rostering</a:t>
            </a:r>
            <a:r>
              <a:rPr lang="fr-FR" dirty="0"/>
              <a:t> </a:t>
            </a:r>
            <a:br>
              <a:rPr lang="fr-FR" dirty="0"/>
            </a:br>
            <a:r>
              <a:rPr lang="fr-FR" dirty="0"/>
              <a:t>(EUROCONTROL/ANSP </a:t>
            </a:r>
            <a:r>
              <a:rPr lang="fr-FR" dirty="0" err="1"/>
              <a:t>coo</a:t>
            </a:r>
            <a:r>
              <a:rPr lang="fr-FR" dirty="0"/>
              <a:t> document 2023)</a:t>
            </a:r>
          </a:p>
        </p:txBody>
      </p:sp>
    </p:spTree>
    <p:extLst>
      <p:ext uri="{BB962C8B-B14F-4D97-AF65-F5344CB8AC3E}">
        <p14:creationId xmlns:p14="http://schemas.microsoft.com/office/powerpoint/2010/main" val="23448440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1574007" y="1491854"/>
          <a:ext cx="6265069" cy="1821180"/>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28600">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0" name="Espace réservé du contenu 5"/>
          <p:cNvGraphicFramePr>
            <a:graphicFrameLocks/>
          </p:cNvGraphicFramePr>
          <p:nvPr/>
        </p:nvGraphicFramePr>
        <p:xfrm>
          <a:off x="1574007" y="1491630"/>
          <a:ext cx="6265069" cy="2015724"/>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75219">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5219">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Maximum 2</a:t>
                      </a:r>
                    </a:p>
                  </a:txBody>
                  <a:tcPr marL="68580" marR="68580" marT="34290" marB="34290"/>
                </a:tc>
                <a:extLst>
                  <a:ext uri="{0D108BD9-81ED-4DB2-BD59-A6C34878D82A}">
                    <a16:rowId xmlns:a16="http://schemas.microsoft.com/office/drawing/2014/main" val="10001"/>
                  </a:ext>
                </a:extLst>
              </a:tr>
              <a:tr h="27521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1632">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688046">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9" name="Espace réservé du contenu 5"/>
          <p:cNvGraphicFramePr>
            <a:graphicFrameLocks/>
          </p:cNvGraphicFramePr>
          <p:nvPr/>
        </p:nvGraphicFramePr>
        <p:xfrm>
          <a:off x="1574007" y="1491630"/>
          <a:ext cx="6265069" cy="1821180"/>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28600">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Maximum 2</a:t>
                      </a: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1 night free from duty  (no duty starting before 9.00)</a:t>
                      </a:r>
                    </a:p>
                  </a:txBody>
                  <a:tcPr marL="68580" marR="68580" marT="34290" marB="34290"/>
                </a:tc>
                <a:extLst>
                  <a:ext uri="{0D108BD9-81ED-4DB2-BD59-A6C34878D82A}">
                    <a16:rowId xmlns:a16="http://schemas.microsoft.com/office/drawing/2014/main" val="10003"/>
                  </a:ext>
                </a:extLst>
              </a:tr>
              <a:tr h="548640">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Espace réservé du contenu 5"/>
          <p:cNvGraphicFramePr>
            <a:graphicFrameLocks/>
          </p:cNvGraphicFramePr>
          <p:nvPr>
            <p:extLst>
              <p:ext uri="{D42A27DB-BD31-4B8C-83A1-F6EECF244321}">
                <p14:modId xmlns:p14="http://schemas.microsoft.com/office/powerpoint/2010/main" val="4042519731"/>
              </p:ext>
            </p:extLst>
          </p:nvPr>
        </p:nvGraphicFramePr>
        <p:xfrm>
          <a:off x="457200" y="1114839"/>
          <a:ext cx="8237550" cy="4028661"/>
        </p:xfrm>
        <a:graphic>
          <a:graphicData uri="http://schemas.openxmlformats.org/drawingml/2006/table">
            <a:tbl>
              <a:tblPr firstRow="1" bandRow="1">
                <a:tableStyleId>{5C22544A-7EE6-4342-B048-85BDC9FD1C3A}</a:tableStyleId>
              </a:tblPr>
              <a:tblGrid>
                <a:gridCol w="888483">
                  <a:extLst>
                    <a:ext uri="{9D8B030D-6E8A-4147-A177-3AD203B41FA5}">
                      <a16:colId xmlns:a16="http://schemas.microsoft.com/office/drawing/2014/main" val="20000"/>
                    </a:ext>
                  </a:extLst>
                </a:gridCol>
                <a:gridCol w="3053393">
                  <a:extLst>
                    <a:ext uri="{9D8B030D-6E8A-4147-A177-3AD203B41FA5}">
                      <a16:colId xmlns:a16="http://schemas.microsoft.com/office/drawing/2014/main" val="20001"/>
                    </a:ext>
                  </a:extLst>
                </a:gridCol>
                <a:gridCol w="4295674">
                  <a:extLst>
                    <a:ext uri="{9D8B030D-6E8A-4147-A177-3AD203B41FA5}">
                      <a16:colId xmlns:a16="http://schemas.microsoft.com/office/drawing/2014/main" val="20002"/>
                    </a:ext>
                  </a:extLst>
                </a:gridCol>
              </a:tblGrid>
              <a:tr h="546321">
                <a:tc gridSpan="3">
                  <a:txBody>
                    <a:bodyPr/>
                    <a:lstStyle/>
                    <a:p>
                      <a:pPr algn="ctr"/>
                      <a:r>
                        <a:rPr lang="fr-FR" sz="2400" dirty="0"/>
                        <a:t>Shift</a:t>
                      </a:r>
                      <a:r>
                        <a:rPr lang="fr-FR" sz="2400" baseline="0" dirty="0"/>
                        <a:t> duration</a:t>
                      </a:r>
                      <a:endParaRPr lang="en-GB" sz="2400" dirty="0"/>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pPr lvl="1" fontAlgn="auto"/>
                      <a:r>
                        <a:rPr lang="en-GB" sz="1400" b="1" kern="1200" dirty="0">
                          <a:solidFill>
                            <a:schemeClr val="dk1"/>
                          </a:solidFill>
                          <a:effectLst/>
                          <a:latin typeface="+mn-lt"/>
                          <a:ea typeface="+mn-ea"/>
                          <a:cs typeface="+mn-cs"/>
                        </a:rPr>
                        <a:t>Maximum hours per duty period</a:t>
                      </a:r>
                    </a:p>
                  </a:txBody>
                  <a:tcPr marL="68580" marR="68580" marT="34290" marB="34290"/>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effectLst/>
                          <a:latin typeface="+mn-lt"/>
                          <a:ea typeface="+mn-ea"/>
                          <a:cs typeface="+mn-cs"/>
                        </a:rPr>
                        <a:t>The maximum hours per duty period should not exceed 8 hours.</a:t>
                      </a: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dirty="0"/>
                    </a:p>
                  </a:txBody>
                  <a:tcPr marL="68580" marR="68580" marT="34290" marB="34290"/>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It is recommended, that non-ops duties are included as an intrinsic part of rosters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If the maximum hours per duty period exceeds 8 hours, it should be validated by a safety risk assessment The safety risk assessment in this case needs to demonstrate that increased working time over 8 hours does not increase fatigue risk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and the length of a duty period should never exceed 12 hours.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maximum allowed overtime may be self-regulated provided the fatigue guidelines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any overtime used does not exceed the prescribed fatigue limitations.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a:t>
                      </a:r>
                    </a:p>
                  </a:txBody>
                  <a:tcPr marL="68580" marR="68580" marT="34290" marB="34290"/>
                </a:tc>
                <a:tc rowSpan="2"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dirty="0"/>
                    </a:p>
                  </a:txBody>
                  <a:tcPr marL="68580" marR="68580" marT="34290" marB="34290"/>
                </a:tc>
                <a:tc gridSpan="2" vMerge="1">
                  <a:txBody>
                    <a:bodyPr/>
                    <a:lstStyle/>
                    <a:p>
                      <a:endParaRPr lang="en-GB" sz="1100" dirty="0"/>
                    </a:p>
                  </a:txBody>
                  <a:tcPr marL="68580" marR="68580" marT="34290" marB="34290"/>
                </a:tc>
                <a:tc hMerge="1" v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sp>
        <p:nvSpPr>
          <p:cNvPr id="3" name="Titre 2"/>
          <p:cNvSpPr>
            <a:spLocks noGrp="1"/>
          </p:cNvSpPr>
          <p:nvPr>
            <p:ph type="title"/>
          </p:nvPr>
        </p:nvSpPr>
        <p:spPr/>
        <p:txBody>
          <a:bodyPr>
            <a:normAutofit fontScale="90000"/>
          </a:bodyPr>
          <a:lstStyle/>
          <a:p>
            <a:r>
              <a:rPr lang="fr-FR" dirty="0"/>
              <a:t>General </a:t>
            </a:r>
            <a:r>
              <a:rPr lang="fr-FR" dirty="0" err="1"/>
              <a:t>recommendations</a:t>
            </a:r>
            <a:r>
              <a:rPr lang="fr-FR" dirty="0"/>
              <a:t> for </a:t>
            </a:r>
            <a:r>
              <a:rPr lang="fr-FR" dirty="0" err="1"/>
              <a:t>rostering</a:t>
            </a:r>
            <a:r>
              <a:rPr lang="fr-FR" dirty="0"/>
              <a:t> </a:t>
            </a:r>
            <a:br>
              <a:rPr lang="fr-FR" dirty="0"/>
            </a:br>
            <a:r>
              <a:rPr lang="fr-FR" dirty="0"/>
              <a:t>(EUROCONTROL/ANSP </a:t>
            </a:r>
            <a:r>
              <a:rPr lang="fr-FR" dirty="0" err="1"/>
              <a:t>coo</a:t>
            </a:r>
            <a:r>
              <a:rPr lang="fr-FR" dirty="0"/>
              <a:t> document 2023)</a:t>
            </a:r>
          </a:p>
        </p:txBody>
      </p:sp>
    </p:spTree>
    <p:extLst>
      <p:ext uri="{BB962C8B-B14F-4D97-AF65-F5344CB8AC3E}">
        <p14:creationId xmlns:p14="http://schemas.microsoft.com/office/powerpoint/2010/main" val="400805484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1574007" y="1491854"/>
          <a:ext cx="6265069" cy="1821180"/>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28600">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0" name="Espace réservé du contenu 5"/>
          <p:cNvGraphicFramePr>
            <a:graphicFrameLocks/>
          </p:cNvGraphicFramePr>
          <p:nvPr/>
        </p:nvGraphicFramePr>
        <p:xfrm>
          <a:off x="1574007" y="1491630"/>
          <a:ext cx="6265069" cy="2015724"/>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75219">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5219">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Maximum 2</a:t>
                      </a:r>
                    </a:p>
                  </a:txBody>
                  <a:tcPr marL="68580" marR="68580" marT="34290" marB="34290"/>
                </a:tc>
                <a:extLst>
                  <a:ext uri="{0D108BD9-81ED-4DB2-BD59-A6C34878D82A}">
                    <a16:rowId xmlns:a16="http://schemas.microsoft.com/office/drawing/2014/main" val="10001"/>
                  </a:ext>
                </a:extLst>
              </a:tr>
              <a:tr h="27521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1632">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688046">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9" name="Espace réservé du contenu 5"/>
          <p:cNvGraphicFramePr>
            <a:graphicFrameLocks/>
          </p:cNvGraphicFramePr>
          <p:nvPr/>
        </p:nvGraphicFramePr>
        <p:xfrm>
          <a:off x="1574007" y="1491630"/>
          <a:ext cx="6265069" cy="1821180"/>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28600">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Maximum 2</a:t>
                      </a: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1 night free from duty  (no duty starting before 9.00)</a:t>
                      </a:r>
                    </a:p>
                  </a:txBody>
                  <a:tcPr marL="68580" marR="68580" marT="34290" marB="34290"/>
                </a:tc>
                <a:extLst>
                  <a:ext uri="{0D108BD9-81ED-4DB2-BD59-A6C34878D82A}">
                    <a16:rowId xmlns:a16="http://schemas.microsoft.com/office/drawing/2014/main" val="10003"/>
                  </a:ext>
                </a:extLst>
              </a:tr>
              <a:tr h="548640">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Espace réservé du contenu 5"/>
          <p:cNvGraphicFramePr>
            <a:graphicFrameLocks/>
          </p:cNvGraphicFramePr>
          <p:nvPr>
            <p:extLst>
              <p:ext uri="{D42A27DB-BD31-4B8C-83A1-F6EECF244321}">
                <p14:modId xmlns:p14="http://schemas.microsoft.com/office/powerpoint/2010/main" val="630255017"/>
              </p:ext>
            </p:extLst>
          </p:nvPr>
        </p:nvGraphicFramePr>
        <p:xfrm>
          <a:off x="457200" y="1114839"/>
          <a:ext cx="8237550" cy="3947160"/>
        </p:xfrm>
        <a:graphic>
          <a:graphicData uri="http://schemas.openxmlformats.org/drawingml/2006/table">
            <a:tbl>
              <a:tblPr firstRow="1" bandRow="1">
                <a:tableStyleId>{5C22544A-7EE6-4342-B048-85BDC9FD1C3A}</a:tableStyleId>
              </a:tblPr>
              <a:tblGrid>
                <a:gridCol w="888483">
                  <a:extLst>
                    <a:ext uri="{9D8B030D-6E8A-4147-A177-3AD203B41FA5}">
                      <a16:colId xmlns:a16="http://schemas.microsoft.com/office/drawing/2014/main" val="20000"/>
                    </a:ext>
                  </a:extLst>
                </a:gridCol>
                <a:gridCol w="3053393">
                  <a:extLst>
                    <a:ext uri="{9D8B030D-6E8A-4147-A177-3AD203B41FA5}">
                      <a16:colId xmlns:a16="http://schemas.microsoft.com/office/drawing/2014/main" val="20001"/>
                    </a:ext>
                  </a:extLst>
                </a:gridCol>
                <a:gridCol w="4295674">
                  <a:extLst>
                    <a:ext uri="{9D8B030D-6E8A-4147-A177-3AD203B41FA5}">
                      <a16:colId xmlns:a16="http://schemas.microsoft.com/office/drawing/2014/main" val="20002"/>
                    </a:ext>
                  </a:extLst>
                </a:gridCol>
              </a:tblGrid>
              <a:tr h="546321">
                <a:tc gridSpan="3">
                  <a:txBody>
                    <a:bodyPr/>
                    <a:lstStyle/>
                    <a:p>
                      <a:pPr algn="ctr"/>
                      <a:r>
                        <a:rPr lang="en-US" sz="2400" dirty="0"/>
                        <a:t>Maximum time providing air traffic control service without breaks</a:t>
                      </a:r>
                      <a:endParaRPr lang="en-GB" sz="2400" dirty="0"/>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pPr lvl="1" fontAlgn="auto"/>
                      <a:r>
                        <a:rPr lang="en-US" sz="1400" b="1" kern="1200" dirty="0">
                          <a:solidFill>
                            <a:schemeClr val="dk1"/>
                          </a:solidFill>
                          <a:effectLst/>
                          <a:latin typeface="+mn-lt"/>
                          <a:ea typeface="+mn-ea"/>
                          <a:cs typeface="+mn-cs"/>
                        </a:rPr>
                        <a:t>maximum time providing an ATC service </a:t>
                      </a:r>
                      <a:endParaRPr lang="en-GB" sz="1400" b="1" kern="1200" dirty="0">
                        <a:solidFill>
                          <a:schemeClr val="dk1"/>
                        </a:solidFill>
                        <a:effectLst/>
                        <a:latin typeface="+mn-lt"/>
                        <a:ea typeface="+mn-ea"/>
                        <a:cs typeface="+mn-cs"/>
                      </a:endParaRPr>
                    </a:p>
                  </a:txBody>
                  <a:tcPr marL="68580" marR="68580" marT="34290" marB="34290"/>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effectLst/>
                          <a:latin typeface="+mn-lt"/>
                          <a:ea typeface="+mn-ea"/>
                          <a:cs typeface="+mn-cs"/>
                        </a:rPr>
                        <a:t>2 hours </a:t>
                      </a: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dirty="0"/>
                    </a:p>
                  </a:txBody>
                  <a:tcPr marL="68580" marR="68580" marT="34290" marB="34290"/>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The break intervals should be reviewed periodically or when an increase in traffic load is experienced</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Air Traffic Services Units (ATSUs) experiencing low traffic loads for prolonged periods, may extend shift sessions to 3 hours.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Non-surveillance traffic services (</a:t>
                      </a:r>
                      <a:r>
                        <a:rPr lang="en-US" sz="1400" kern="1200" dirty="0" err="1">
                          <a:solidFill>
                            <a:schemeClr val="dk1"/>
                          </a:solidFill>
                          <a:effectLst/>
                          <a:latin typeface="+mn-lt"/>
                          <a:ea typeface="+mn-ea"/>
                          <a:cs typeface="+mn-cs"/>
                        </a:rPr>
                        <a:t>e.g.,Towers</a:t>
                      </a:r>
                      <a:r>
                        <a:rPr lang="en-US" sz="1400" kern="1200" dirty="0">
                          <a:solidFill>
                            <a:schemeClr val="dk1"/>
                          </a:solidFill>
                          <a:effectLst/>
                          <a:latin typeface="+mn-lt"/>
                          <a:ea typeface="+mn-ea"/>
                          <a:cs typeface="+mn-cs"/>
                        </a:rPr>
                        <a:t>) may provide air traffic services shift sessions up to 4 hours if traffic and complexity is 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Digital/remote towers should be considered as ATS Units performing services with surveillance. The recommended maximum time working in position should be no longer than 2 hours or 3 hours respectively, as explained above</a:t>
                      </a:r>
                      <a:endParaRPr lang="en-US" sz="1600" dirty="0"/>
                    </a:p>
                  </a:txBody>
                  <a:tcPr marL="68580" marR="68580" marT="34290" marB="34290"/>
                </a:tc>
                <a:tc rowSpan="2"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dirty="0"/>
                    </a:p>
                  </a:txBody>
                  <a:tcPr marL="68580" marR="68580" marT="34290" marB="34290"/>
                </a:tc>
                <a:tc gridSpan="2" vMerge="1">
                  <a:txBody>
                    <a:bodyPr/>
                    <a:lstStyle/>
                    <a:p>
                      <a:endParaRPr lang="en-GB" sz="1100" dirty="0"/>
                    </a:p>
                  </a:txBody>
                  <a:tcPr marL="68580" marR="68580" marT="34290" marB="34290"/>
                </a:tc>
                <a:tc hMerge="1" v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sp>
        <p:nvSpPr>
          <p:cNvPr id="3" name="Titre 2"/>
          <p:cNvSpPr>
            <a:spLocks noGrp="1"/>
          </p:cNvSpPr>
          <p:nvPr>
            <p:ph type="title"/>
          </p:nvPr>
        </p:nvSpPr>
        <p:spPr/>
        <p:txBody>
          <a:bodyPr>
            <a:normAutofit fontScale="90000"/>
          </a:bodyPr>
          <a:lstStyle/>
          <a:p>
            <a:r>
              <a:rPr lang="fr-FR" dirty="0"/>
              <a:t>General </a:t>
            </a:r>
            <a:r>
              <a:rPr lang="fr-FR" dirty="0" err="1"/>
              <a:t>recommendations</a:t>
            </a:r>
            <a:r>
              <a:rPr lang="fr-FR" dirty="0"/>
              <a:t> for </a:t>
            </a:r>
            <a:r>
              <a:rPr lang="fr-FR" dirty="0" err="1"/>
              <a:t>rostering</a:t>
            </a:r>
            <a:r>
              <a:rPr lang="fr-FR" dirty="0"/>
              <a:t> </a:t>
            </a:r>
            <a:br>
              <a:rPr lang="fr-FR" dirty="0"/>
            </a:br>
            <a:r>
              <a:rPr lang="fr-FR" dirty="0"/>
              <a:t>(EUROCONTROL/ANSP </a:t>
            </a:r>
            <a:r>
              <a:rPr lang="fr-FR" dirty="0" err="1"/>
              <a:t>coo</a:t>
            </a:r>
            <a:r>
              <a:rPr lang="fr-FR" dirty="0"/>
              <a:t> document 2023)</a:t>
            </a:r>
          </a:p>
        </p:txBody>
      </p:sp>
    </p:spTree>
    <p:extLst>
      <p:ext uri="{BB962C8B-B14F-4D97-AF65-F5344CB8AC3E}">
        <p14:creationId xmlns:p14="http://schemas.microsoft.com/office/powerpoint/2010/main" val="369951276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1574007" y="1491854"/>
          <a:ext cx="6265069" cy="1821180"/>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28600">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0" name="Espace réservé du contenu 5"/>
          <p:cNvGraphicFramePr>
            <a:graphicFrameLocks/>
          </p:cNvGraphicFramePr>
          <p:nvPr/>
        </p:nvGraphicFramePr>
        <p:xfrm>
          <a:off x="1574007" y="1491630"/>
          <a:ext cx="6265069" cy="2015724"/>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75219">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5219">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Maximum 2</a:t>
                      </a:r>
                    </a:p>
                  </a:txBody>
                  <a:tcPr marL="68580" marR="68580" marT="34290" marB="34290"/>
                </a:tc>
                <a:extLst>
                  <a:ext uri="{0D108BD9-81ED-4DB2-BD59-A6C34878D82A}">
                    <a16:rowId xmlns:a16="http://schemas.microsoft.com/office/drawing/2014/main" val="10001"/>
                  </a:ext>
                </a:extLst>
              </a:tr>
              <a:tr h="27521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1632">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688046">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9" name="Espace réservé du contenu 5"/>
          <p:cNvGraphicFramePr>
            <a:graphicFrameLocks/>
          </p:cNvGraphicFramePr>
          <p:nvPr/>
        </p:nvGraphicFramePr>
        <p:xfrm>
          <a:off x="1574007" y="1491630"/>
          <a:ext cx="6265069" cy="1821180"/>
        </p:xfrm>
        <a:graphic>
          <a:graphicData uri="http://schemas.openxmlformats.org/drawingml/2006/table">
            <a:tbl>
              <a:tblPr firstRow="1" bandRow="1">
                <a:tableStyleId>{5C22544A-7EE6-4342-B048-85BDC9FD1C3A}</a:tableStyleId>
              </a:tblPr>
              <a:tblGrid>
                <a:gridCol w="675736">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3267075">
                  <a:extLst>
                    <a:ext uri="{9D8B030D-6E8A-4147-A177-3AD203B41FA5}">
                      <a16:colId xmlns:a16="http://schemas.microsoft.com/office/drawing/2014/main" val="20002"/>
                    </a:ext>
                  </a:extLst>
                </a:gridCol>
              </a:tblGrid>
              <a:tr h="228600">
                <a:tc gridSpan="3">
                  <a:txBody>
                    <a:bodyPr/>
                    <a:lstStyle/>
                    <a:p>
                      <a:pPr algn="ctr"/>
                      <a:r>
                        <a:rPr lang="en-GB" sz="1100" dirty="0"/>
                        <a:t>Night duties</a:t>
                      </a:r>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r>
                        <a:rPr lang="en-US" sz="1100" dirty="0"/>
                        <a:t>Number of consecutive night duties</a:t>
                      </a:r>
                    </a:p>
                  </a:txBody>
                  <a:tcPr marL="68580" marR="68580" marT="34290" marB="34290"/>
                </a:tc>
                <a:tc hMerge="1">
                  <a:txBody>
                    <a:bodyPr/>
                    <a:lstStyle/>
                    <a:p>
                      <a:endParaRPr lang="en-GB"/>
                    </a:p>
                  </a:txBody>
                  <a:tcPr/>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Maximum 2</a:t>
                      </a: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Number of days-off after night duties </a:t>
                      </a:r>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After 1 night shift </a:t>
                      </a:r>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1 night free from duty  (no duty starting before 9.00)</a:t>
                      </a:r>
                    </a:p>
                  </a:txBody>
                  <a:tcPr marL="68580" marR="68580" marT="34290" marB="34290"/>
                </a:tc>
                <a:extLst>
                  <a:ext uri="{0D108BD9-81ED-4DB2-BD59-A6C34878D82A}">
                    <a16:rowId xmlns:a16="http://schemas.microsoft.com/office/drawing/2014/main" val="10003"/>
                  </a:ext>
                </a:extLst>
              </a:tr>
              <a:tr h="548640">
                <a:tc>
                  <a:txBody>
                    <a:bodyPr/>
                    <a:lstStyle/>
                    <a:p>
                      <a:endParaRPr lang="en-GB" sz="1100"/>
                    </a:p>
                  </a:txBody>
                  <a:tcPr marL="68580" marR="68580" marT="34290" marB="34290"/>
                </a:tc>
                <a:tc>
                  <a:txBody>
                    <a:bodyPr/>
                    <a:lstStyle/>
                    <a:p>
                      <a:r>
                        <a:rPr lang="en-US" sz="1100" dirty="0"/>
                        <a:t>After 2 night shifts or more</a:t>
                      </a:r>
                      <a:endParaRPr lang="en-GB" sz="1100" dirty="0"/>
                    </a:p>
                  </a:txBody>
                  <a:tcPr marL="68580" marR="68580" marT="34290" marB="34290"/>
                </a:tc>
                <a:tc>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Espace réservé du contenu 5"/>
          <p:cNvGraphicFramePr>
            <a:graphicFrameLocks/>
          </p:cNvGraphicFramePr>
          <p:nvPr>
            <p:extLst>
              <p:ext uri="{D42A27DB-BD31-4B8C-83A1-F6EECF244321}">
                <p14:modId xmlns:p14="http://schemas.microsoft.com/office/powerpoint/2010/main" val="657375933"/>
              </p:ext>
            </p:extLst>
          </p:nvPr>
        </p:nvGraphicFramePr>
        <p:xfrm>
          <a:off x="457200" y="1114839"/>
          <a:ext cx="8237550" cy="3276600"/>
        </p:xfrm>
        <a:graphic>
          <a:graphicData uri="http://schemas.openxmlformats.org/drawingml/2006/table">
            <a:tbl>
              <a:tblPr firstRow="1" bandRow="1">
                <a:tableStyleId>{5C22544A-7EE6-4342-B048-85BDC9FD1C3A}</a:tableStyleId>
              </a:tblPr>
              <a:tblGrid>
                <a:gridCol w="888483">
                  <a:extLst>
                    <a:ext uri="{9D8B030D-6E8A-4147-A177-3AD203B41FA5}">
                      <a16:colId xmlns:a16="http://schemas.microsoft.com/office/drawing/2014/main" val="20000"/>
                    </a:ext>
                  </a:extLst>
                </a:gridCol>
                <a:gridCol w="3053393">
                  <a:extLst>
                    <a:ext uri="{9D8B030D-6E8A-4147-A177-3AD203B41FA5}">
                      <a16:colId xmlns:a16="http://schemas.microsoft.com/office/drawing/2014/main" val="20001"/>
                    </a:ext>
                  </a:extLst>
                </a:gridCol>
                <a:gridCol w="4295674">
                  <a:extLst>
                    <a:ext uri="{9D8B030D-6E8A-4147-A177-3AD203B41FA5}">
                      <a16:colId xmlns:a16="http://schemas.microsoft.com/office/drawing/2014/main" val="20002"/>
                    </a:ext>
                  </a:extLst>
                </a:gridCol>
              </a:tblGrid>
              <a:tr h="546321">
                <a:tc gridSpan="3">
                  <a:txBody>
                    <a:bodyPr/>
                    <a:lstStyle/>
                    <a:p>
                      <a:pPr algn="ctr"/>
                      <a:r>
                        <a:rPr lang="en-US" sz="2400" dirty="0"/>
                        <a:t>The ratio of duty periods to breaks when providing ATC service</a:t>
                      </a:r>
                      <a:endParaRPr lang="en-GB" sz="2400" dirty="0"/>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pPr lvl="1" fontAlgn="auto"/>
                      <a:r>
                        <a:rPr lang="en-US" sz="1400" b="1" kern="1200" dirty="0">
                          <a:solidFill>
                            <a:schemeClr val="dk1"/>
                          </a:solidFill>
                          <a:effectLst/>
                          <a:latin typeface="+mn-lt"/>
                          <a:ea typeface="+mn-ea"/>
                          <a:cs typeface="+mn-cs"/>
                        </a:rPr>
                        <a:t>The minimum duration of a break </a:t>
                      </a:r>
                      <a:endParaRPr lang="en-GB" sz="1400" b="1" kern="1200" dirty="0">
                        <a:solidFill>
                          <a:schemeClr val="dk1"/>
                        </a:solidFill>
                        <a:effectLst/>
                        <a:latin typeface="+mn-lt"/>
                        <a:ea typeface="+mn-ea"/>
                        <a:cs typeface="+mn-cs"/>
                      </a:endParaRPr>
                    </a:p>
                  </a:txBody>
                  <a:tcPr marL="68580" marR="68580" marT="34290" marB="34290"/>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effectLst/>
                          <a:latin typeface="+mn-lt"/>
                          <a:ea typeface="+mn-ea"/>
                          <a:cs typeface="+mn-cs"/>
                        </a:rPr>
                        <a:t>should be 30 minutes</a:t>
                      </a: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dirty="0"/>
                    </a:p>
                  </a:txBody>
                  <a:tcPr marL="68580" marR="68580" marT="34290" marB="34290"/>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Breaks should be more frequent during night shift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Beyond the need for a 30-minute break, the enforcement of a specific ratio of duty period to break is not as essential as it relates strongly to the length of service.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For example for fatigue prevention, a shift of 4h30 with 2h of sector time, then a break of 30 minutes, then 2h of sector time (ratio of 80% work and 20 % break) is better than an enforcement of 25 % break on a shift of 11h</a:t>
                      </a:r>
                    </a:p>
                  </a:txBody>
                  <a:tcPr marL="68580" marR="68580" marT="34290" marB="34290"/>
                </a:tc>
                <a:tc rowSpan="2"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dirty="0"/>
                    </a:p>
                  </a:txBody>
                  <a:tcPr marL="68580" marR="68580" marT="34290" marB="34290"/>
                </a:tc>
                <a:tc gridSpan="2" vMerge="1">
                  <a:txBody>
                    <a:bodyPr/>
                    <a:lstStyle/>
                    <a:p>
                      <a:endParaRPr lang="en-GB" sz="1100" dirty="0"/>
                    </a:p>
                  </a:txBody>
                  <a:tcPr marL="68580" marR="68580" marT="34290" marB="34290"/>
                </a:tc>
                <a:tc hMerge="1" v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sp>
        <p:nvSpPr>
          <p:cNvPr id="3" name="Titre 2"/>
          <p:cNvSpPr>
            <a:spLocks noGrp="1"/>
          </p:cNvSpPr>
          <p:nvPr>
            <p:ph type="title"/>
          </p:nvPr>
        </p:nvSpPr>
        <p:spPr/>
        <p:txBody>
          <a:bodyPr>
            <a:normAutofit fontScale="90000"/>
          </a:bodyPr>
          <a:lstStyle/>
          <a:p>
            <a:r>
              <a:rPr lang="fr-FR" dirty="0"/>
              <a:t>General </a:t>
            </a:r>
            <a:r>
              <a:rPr lang="fr-FR" dirty="0" err="1"/>
              <a:t>recommendations</a:t>
            </a:r>
            <a:r>
              <a:rPr lang="fr-FR" dirty="0"/>
              <a:t> for </a:t>
            </a:r>
            <a:r>
              <a:rPr lang="fr-FR" dirty="0" err="1"/>
              <a:t>rostering</a:t>
            </a:r>
            <a:r>
              <a:rPr lang="fr-FR" dirty="0"/>
              <a:t> </a:t>
            </a:r>
            <a:br>
              <a:rPr lang="fr-FR" dirty="0"/>
            </a:br>
            <a:r>
              <a:rPr lang="fr-FR" dirty="0"/>
              <a:t>(EUROCONTROL/ANSP </a:t>
            </a:r>
            <a:r>
              <a:rPr lang="fr-FR" dirty="0" err="1"/>
              <a:t>coo</a:t>
            </a:r>
            <a:r>
              <a:rPr lang="fr-FR" dirty="0"/>
              <a:t> document 2023)</a:t>
            </a:r>
          </a:p>
        </p:txBody>
      </p:sp>
    </p:spTree>
    <p:extLst>
      <p:ext uri="{BB962C8B-B14F-4D97-AF65-F5344CB8AC3E}">
        <p14:creationId xmlns:p14="http://schemas.microsoft.com/office/powerpoint/2010/main" val="22359855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5"/>
          <p:cNvGraphicFramePr>
            <a:graphicFrameLocks/>
          </p:cNvGraphicFramePr>
          <p:nvPr>
            <p:extLst>
              <p:ext uri="{D42A27DB-BD31-4B8C-83A1-F6EECF244321}">
                <p14:modId xmlns:p14="http://schemas.microsoft.com/office/powerpoint/2010/main" val="3042738801"/>
              </p:ext>
            </p:extLst>
          </p:nvPr>
        </p:nvGraphicFramePr>
        <p:xfrm>
          <a:off x="457200" y="1114839"/>
          <a:ext cx="8237550" cy="2093181"/>
        </p:xfrm>
        <a:graphic>
          <a:graphicData uri="http://schemas.openxmlformats.org/drawingml/2006/table">
            <a:tbl>
              <a:tblPr firstRow="1" bandRow="1">
                <a:tableStyleId>{5C22544A-7EE6-4342-B048-85BDC9FD1C3A}</a:tableStyleId>
              </a:tblPr>
              <a:tblGrid>
                <a:gridCol w="888483">
                  <a:extLst>
                    <a:ext uri="{9D8B030D-6E8A-4147-A177-3AD203B41FA5}">
                      <a16:colId xmlns:a16="http://schemas.microsoft.com/office/drawing/2014/main" val="20000"/>
                    </a:ext>
                  </a:extLst>
                </a:gridCol>
                <a:gridCol w="3053393">
                  <a:extLst>
                    <a:ext uri="{9D8B030D-6E8A-4147-A177-3AD203B41FA5}">
                      <a16:colId xmlns:a16="http://schemas.microsoft.com/office/drawing/2014/main" val="20001"/>
                    </a:ext>
                  </a:extLst>
                </a:gridCol>
                <a:gridCol w="4295674">
                  <a:extLst>
                    <a:ext uri="{9D8B030D-6E8A-4147-A177-3AD203B41FA5}">
                      <a16:colId xmlns:a16="http://schemas.microsoft.com/office/drawing/2014/main" val="20002"/>
                    </a:ext>
                  </a:extLst>
                </a:gridCol>
              </a:tblGrid>
              <a:tr h="546321">
                <a:tc gridSpan="3">
                  <a:txBody>
                    <a:bodyPr/>
                    <a:lstStyle/>
                    <a:p>
                      <a:pPr algn="ctr"/>
                      <a:r>
                        <a:rPr lang="en-US" sz="2400" dirty="0"/>
                        <a:t>Minimum</a:t>
                      </a:r>
                      <a:r>
                        <a:rPr lang="en-US" sz="2400" baseline="0" dirty="0"/>
                        <a:t> rest periods</a:t>
                      </a:r>
                      <a:endParaRPr lang="en-GB" sz="2400" dirty="0"/>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pPr lvl="1" fontAlgn="auto"/>
                      <a:r>
                        <a:rPr lang="en-US" sz="1400" b="1" kern="1200" dirty="0">
                          <a:solidFill>
                            <a:schemeClr val="dk1"/>
                          </a:solidFill>
                          <a:effectLst/>
                          <a:latin typeface="+mn-lt"/>
                          <a:ea typeface="+mn-ea"/>
                          <a:cs typeface="+mn-cs"/>
                        </a:rPr>
                        <a:t>Minimum rest period</a:t>
                      </a:r>
                      <a:r>
                        <a:rPr lang="en-US" sz="1400" b="1" kern="1200" baseline="0" dirty="0">
                          <a:solidFill>
                            <a:schemeClr val="dk1"/>
                          </a:solidFill>
                          <a:effectLst/>
                          <a:latin typeface="+mn-lt"/>
                          <a:ea typeface="+mn-ea"/>
                          <a:cs typeface="+mn-cs"/>
                        </a:rPr>
                        <a:t> after a duty period</a:t>
                      </a:r>
                      <a:endParaRPr lang="en-GB" sz="1400" b="1" kern="1200" dirty="0">
                        <a:solidFill>
                          <a:schemeClr val="dk1"/>
                        </a:solidFill>
                        <a:effectLst/>
                        <a:latin typeface="+mn-lt"/>
                        <a:ea typeface="+mn-ea"/>
                        <a:cs typeface="+mn-cs"/>
                      </a:endParaRPr>
                    </a:p>
                  </a:txBody>
                  <a:tcPr marL="68580" marR="68580" marT="34290" marB="34290"/>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effectLst/>
                          <a:latin typeface="+mn-lt"/>
                          <a:ea typeface="+mn-ea"/>
                          <a:cs typeface="+mn-cs"/>
                        </a:rPr>
                        <a:t>should be 11 hours</a:t>
                      </a: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dirty="0"/>
                    </a:p>
                  </a:txBody>
                  <a:tcPr marL="68580" marR="68580" marT="34290" marB="34290"/>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It is recommended that this should not be deviated from, e.g. by allowing ATCOs to decide if they want a shorter recovery time. </a:t>
                      </a:r>
                      <a:endParaRPr lang="en-US" sz="1600" dirty="0"/>
                    </a:p>
                  </a:txBody>
                  <a:tcPr marL="68580" marR="68580" marT="34290" marB="34290"/>
                </a:tc>
                <a:tc rowSpan="2"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dirty="0"/>
                    </a:p>
                  </a:txBody>
                  <a:tcPr marL="68580" marR="68580" marT="34290" marB="34290"/>
                </a:tc>
                <a:tc gridSpan="2" vMerge="1">
                  <a:txBody>
                    <a:bodyPr/>
                    <a:lstStyle/>
                    <a:p>
                      <a:endParaRPr lang="en-GB" sz="1100" dirty="0"/>
                    </a:p>
                  </a:txBody>
                  <a:tcPr marL="68580" marR="68580" marT="34290" marB="34290"/>
                </a:tc>
                <a:tc hMerge="1" v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sp>
        <p:nvSpPr>
          <p:cNvPr id="3" name="Titre 2"/>
          <p:cNvSpPr>
            <a:spLocks noGrp="1"/>
          </p:cNvSpPr>
          <p:nvPr>
            <p:ph type="title"/>
          </p:nvPr>
        </p:nvSpPr>
        <p:spPr/>
        <p:txBody>
          <a:bodyPr>
            <a:normAutofit fontScale="90000"/>
          </a:bodyPr>
          <a:lstStyle/>
          <a:p>
            <a:r>
              <a:rPr lang="fr-FR" dirty="0"/>
              <a:t>General </a:t>
            </a:r>
            <a:r>
              <a:rPr lang="fr-FR" dirty="0" err="1"/>
              <a:t>recommendations</a:t>
            </a:r>
            <a:r>
              <a:rPr lang="fr-FR" dirty="0"/>
              <a:t> for </a:t>
            </a:r>
            <a:r>
              <a:rPr lang="fr-FR" dirty="0" err="1"/>
              <a:t>rostering</a:t>
            </a:r>
            <a:r>
              <a:rPr lang="fr-FR" dirty="0"/>
              <a:t> </a:t>
            </a:r>
            <a:br>
              <a:rPr lang="fr-FR" dirty="0"/>
            </a:br>
            <a:r>
              <a:rPr lang="fr-FR" dirty="0"/>
              <a:t>(EUROCONTROL/ANSP </a:t>
            </a:r>
            <a:r>
              <a:rPr lang="fr-FR" dirty="0" err="1"/>
              <a:t>coo</a:t>
            </a:r>
            <a:r>
              <a:rPr lang="fr-FR" dirty="0"/>
              <a:t> document 2023)</a:t>
            </a:r>
          </a:p>
        </p:txBody>
      </p:sp>
    </p:spTree>
    <p:extLst>
      <p:ext uri="{BB962C8B-B14F-4D97-AF65-F5344CB8AC3E}">
        <p14:creationId xmlns:p14="http://schemas.microsoft.com/office/powerpoint/2010/main" val="165027510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Espace réservé du contenu 5"/>
          <p:cNvGraphicFramePr>
            <a:graphicFrameLocks/>
          </p:cNvGraphicFramePr>
          <p:nvPr>
            <p:extLst>
              <p:ext uri="{D42A27DB-BD31-4B8C-83A1-F6EECF244321}">
                <p14:modId xmlns:p14="http://schemas.microsoft.com/office/powerpoint/2010/main" val="1140207811"/>
              </p:ext>
            </p:extLst>
          </p:nvPr>
        </p:nvGraphicFramePr>
        <p:xfrm>
          <a:off x="457200" y="1114839"/>
          <a:ext cx="8237550" cy="2519901"/>
        </p:xfrm>
        <a:graphic>
          <a:graphicData uri="http://schemas.openxmlformats.org/drawingml/2006/table">
            <a:tbl>
              <a:tblPr firstRow="1" bandRow="1">
                <a:tableStyleId>{5C22544A-7EE6-4342-B048-85BDC9FD1C3A}</a:tableStyleId>
              </a:tblPr>
              <a:tblGrid>
                <a:gridCol w="888483">
                  <a:extLst>
                    <a:ext uri="{9D8B030D-6E8A-4147-A177-3AD203B41FA5}">
                      <a16:colId xmlns:a16="http://schemas.microsoft.com/office/drawing/2014/main" val="20000"/>
                    </a:ext>
                  </a:extLst>
                </a:gridCol>
                <a:gridCol w="3053393">
                  <a:extLst>
                    <a:ext uri="{9D8B030D-6E8A-4147-A177-3AD203B41FA5}">
                      <a16:colId xmlns:a16="http://schemas.microsoft.com/office/drawing/2014/main" val="20001"/>
                    </a:ext>
                  </a:extLst>
                </a:gridCol>
                <a:gridCol w="4295674">
                  <a:extLst>
                    <a:ext uri="{9D8B030D-6E8A-4147-A177-3AD203B41FA5}">
                      <a16:colId xmlns:a16="http://schemas.microsoft.com/office/drawing/2014/main" val="20002"/>
                    </a:ext>
                  </a:extLst>
                </a:gridCol>
              </a:tblGrid>
              <a:tr h="546321">
                <a:tc gridSpan="3">
                  <a:txBody>
                    <a:bodyPr/>
                    <a:lstStyle/>
                    <a:p>
                      <a:pPr algn="ctr"/>
                      <a:r>
                        <a:rPr lang="en-GB" sz="2000" b="1" kern="1200" dirty="0">
                          <a:solidFill>
                            <a:schemeClr val="lt1"/>
                          </a:solidFill>
                          <a:effectLst/>
                          <a:latin typeface="+mn-lt"/>
                          <a:ea typeface="+mn-ea"/>
                          <a:cs typeface="+mn-cs"/>
                        </a:rPr>
                        <a:t>Maximum consecutive duty periods encroaching the night time</a:t>
                      </a:r>
                      <a:endParaRPr lang="en-GB" sz="3600" dirty="0"/>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320">
                <a:tc gridSpan="2">
                  <a:txBody>
                    <a:bodyPr/>
                    <a:lstStyle/>
                    <a:p>
                      <a:pPr lvl="1" fontAlgn="auto"/>
                      <a:r>
                        <a:rPr lang="en-US" sz="1400" b="1" kern="1200" dirty="0">
                          <a:solidFill>
                            <a:schemeClr val="dk1"/>
                          </a:solidFill>
                          <a:effectLst/>
                          <a:latin typeface="+mn-lt"/>
                          <a:ea typeface="+mn-ea"/>
                          <a:cs typeface="+mn-cs"/>
                        </a:rPr>
                        <a:t>Maximum consecutive ATCO duty periods encroaching the night period (00:00 to 06.00)</a:t>
                      </a:r>
                      <a:endParaRPr lang="en-GB" sz="1400" b="1" kern="1200" dirty="0">
                        <a:solidFill>
                          <a:schemeClr val="dk1"/>
                        </a:solidFill>
                        <a:effectLst/>
                        <a:latin typeface="+mn-lt"/>
                        <a:ea typeface="+mn-ea"/>
                        <a:cs typeface="+mn-cs"/>
                      </a:endParaRPr>
                    </a:p>
                  </a:txBody>
                  <a:tcPr marL="68580" marR="68580" marT="34290" marB="34290"/>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effectLst/>
                          <a:latin typeface="+mn-lt"/>
                          <a:ea typeface="+mn-ea"/>
                          <a:cs typeface="+mn-cs"/>
                        </a:rPr>
                        <a:t>should not exceed 2</a:t>
                      </a: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2286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tc>
                <a:tc hMerge="1">
                  <a:txBody>
                    <a:bodyPr/>
                    <a:lstStyle/>
                    <a:p>
                      <a:endParaRPr lang="en-GB"/>
                    </a:p>
                  </a:txBody>
                  <a:tcPr/>
                </a:tc>
                <a:tc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480060">
                <a:tc>
                  <a:txBody>
                    <a:bodyPr/>
                    <a:lstStyle/>
                    <a:p>
                      <a:endParaRPr lang="en-GB" sz="1100" dirty="0"/>
                    </a:p>
                  </a:txBody>
                  <a:tcPr marL="68580" marR="68580" marT="34290" marB="34290"/>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should be followed by at least a 48-hour rest period by the end of the second ATCO duty period encroaching the night-time.</a:t>
                      </a:r>
                      <a:endParaRPr lang="en-US" sz="1600" dirty="0"/>
                    </a:p>
                  </a:txBody>
                  <a:tcPr marL="68580" marR="68580" marT="34290" marB="34290"/>
                </a:tc>
                <a:tc rowSpan="2"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dirty="0"/>
                    </a:p>
                  </a:txBody>
                  <a:tcPr marL="68580" marR="68580" marT="34290" marB="34290"/>
                </a:tc>
                <a:tc gridSpan="2" vMerge="1">
                  <a:txBody>
                    <a:bodyPr/>
                    <a:lstStyle/>
                    <a:p>
                      <a:endParaRPr lang="en-GB" sz="1100" dirty="0"/>
                    </a:p>
                  </a:txBody>
                  <a:tcPr marL="68580" marR="68580" marT="34290" marB="34290"/>
                </a:tc>
                <a:tc hMerge="1" v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sp>
        <p:nvSpPr>
          <p:cNvPr id="3" name="Titre 2"/>
          <p:cNvSpPr>
            <a:spLocks noGrp="1"/>
          </p:cNvSpPr>
          <p:nvPr>
            <p:ph type="title"/>
          </p:nvPr>
        </p:nvSpPr>
        <p:spPr/>
        <p:txBody>
          <a:bodyPr>
            <a:normAutofit fontScale="90000"/>
          </a:bodyPr>
          <a:lstStyle/>
          <a:p>
            <a:r>
              <a:rPr lang="fr-FR" dirty="0"/>
              <a:t>General </a:t>
            </a:r>
            <a:r>
              <a:rPr lang="fr-FR" dirty="0" err="1"/>
              <a:t>recommendations</a:t>
            </a:r>
            <a:r>
              <a:rPr lang="fr-FR" dirty="0"/>
              <a:t> for </a:t>
            </a:r>
            <a:r>
              <a:rPr lang="fr-FR" dirty="0" err="1"/>
              <a:t>rostering</a:t>
            </a:r>
            <a:r>
              <a:rPr lang="fr-FR" dirty="0"/>
              <a:t> </a:t>
            </a:r>
            <a:br>
              <a:rPr lang="fr-FR" dirty="0"/>
            </a:br>
            <a:r>
              <a:rPr lang="fr-FR" dirty="0"/>
              <a:t>(EUROCONTROL/ANSP </a:t>
            </a:r>
            <a:r>
              <a:rPr lang="fr-FR" dirty="0" err="1"/>
              <a:t>coo</a:t>
            </a:r>
            <a:r>
              <a:rPr lang="fr-FR" dirty="0"/>
              <a:t> document 2023)</a:t>
            </a:r>
          </a:p>
        </p:txBody>
      </p:sp>
      <p:sp>
        <p:nvSpPr>
          <p:cNvPr id="4" name="ZoneTexte 3">
            <a:extLst>
              <a:ext uri="{FF2B5EF4-FFF2-40B4-BE49-F238E27FC236}">
                <a16:creationId xmlns:a16="http://schemas.microsoft.com/office/drawing/2014/main" id="{C0FB73E0-CB25-9B8A-1F94-9A54A14B13B7}"/>
              </a:ext>
            </a:extLst>
          </p:cNvPr>
          <p:cNvSpPr txBox="1"/>
          <p:nvPr/>
        </p:nvSpPr>
        <p:spPr>
          <a:xfrm>
            <a:off x="725021" y="3848352"/>
            <a:ext cx="6464674" cy="738664"/>
          </a:xfrm>
          <a:prstGeom prst="rect">
            <a:avLst/>
          </a:prstGeom>
          <a:noFill/>
        </p:spPr>
        <p:txBody>
          <a:bodyPr wrap="square">
            <a:spAutoFit/>
          </a:bodyPr>
          <a:lstStyle/>
          <a:p>
            <a:r>
              <a:rPr lang="fr-FR" dirty="0">
                <a:latin typeface="TimesNewRomanPS"/>
              </a:rPr>
              <a:t>- </a:t>
            </a:r>
            <a:r>
              <a:rPr lang="fr-FR" dirty="0">
                <a:solidFill>
                  <a:schemeClr val="dk1"/>
                </a:solidFill>
              </a:rPr>
              <a:t>Adaptation</a:t>
            </a:r>
            <a:r>
              <a:rPr lang="fr-FR" dirty="0">
                <a:latin typeface="TimesNewRomanPS"/>
              </a:rPr>
              <a:t> </a:t>
            </a:r>
            <a:r>
              <a:rPr lang="fr-FR" dirty="0">
                <a:solidFill>
                  <a:schemeClr val="dk1"/>
                </a:solidFill>
              </a:rPr>
              <a:t>to night shifts </a:t>
            </a:r>
            <a:r>
              <a:rPr lang="fr-FR" dirty="0" err="1">
                <a:solidFill>
                  <a:schemeClr val="dk1"/>
                </a:solidFill>
              </a:rPr>
              <a:t>is</a:t>
            </a:r>
            <a:r>
              <a:rPr lang="fr-FR" dirty="0">
                <a:solidFill>
                  <a:schemeClr val="dk1"/>
                </a:solidFill>
              </a:rPr>
              <a:t> </a:t>
            </a:r>
            <a:r>
              <a:rPr lang="fr-FR" dirty="0" err="1">
                <a:solidFill>
                  <a:schemeClr val="dk1"/>
                </a:solidFill>
              </a:rPr>
              <a:t>very</a:t>
            </a:r>
            <a:r>
              <a:rPr lang="fr-FR" dirty="0">
                <a:solidFill>
                  <a:schemeClr val="dk1"/>
                </a:solidFill>
              </a:rPr>
              <a:t> slow as the body </a:t>
            </a:r>
            <a:r>
              <a:rPr lang="fr-FR" dirty="0" err="1">
                <a:solidFill>
                  <a:schemeClr val="dk1"/>
                </a:solidFill>
              </a:rPr>
              <a:t>clock</a:t>
            </a:r>
            <a:r>
              <a:rPr lang="fr-FR" dirty="0">
                <a:solidFill>
                  <a:schemeClr val="dk1"/>
                </a:solidFill>
              </a:rPr>
              <a:t> </a:t>
            </a:r>
            <a:r>
              <a:rPr lang="fr-FR" dirty="0" err="1">
                <a:solidFill>
                  <a:schemeClr val="dk1"/>
                </a:solidFill>
              </a:rPr>
              <a:t>is</a:t>
            </a:r>
            <a:r>
              <a:rPr lang="fr-FR" dirty="0">
                <a:solidFill>
                  <a:schemeClr val="dk1"/>
                </a:solidFill>
              </a:rPr>
              <a:t> </a:t>
            </a:r>
            <a:r>
              <a:rPr lang="fr-FR" dirty="0" err="1">
                <a:solidFill>
                  <a:schemeClr val="dk1"/>
                </a:solidFill>
              </a:rPr>
              <a:t>resistant</a:t>
            </a:r>
            <a:r>
              <a:rPr lang="fr-FR" dirty="0">
                <a:solidFill>
                  <a:schemeClr val="dk1"/>
                </a:solidFill>
              </a:rPr>
              <a:t> to changes</a:t>
            </a:r>
          </a:p>
          <a:p>
            <a:r>
              <a:rPr lang="fr-FR" dirty="0">
                <a:solidFill>
                  <a:schemeClr val="dk1"/>
                </a:solidFill>
              </a:rPr>
              <a:t>- </a:t>
            </a:r>
            <a:r>
              <a:rPr lang="fr-FR" dirty="0" err="1">
                <a:solidFill>
                  <a:schemeClr val="dk1"/>
                </a:solidFill>
              </a:rPr>
              <a:t>Folkard</a:t>
            </a:r>
            <a:r>
              <a:rPr lang="fr-FR" dirty="0">
                <a:solidFill>
                  <a:schemeClr val="dk1"/>
                </a:solidFill>
              </a:rPr>
              <a:t> &amp; Tucker. (2003) have </a:t>
            </a:r>
            <a:r>
              <a:rPr lang="fr-FR" dirty="0" err="1">
                <a:solidFill>
                  <a:schemeClr val="dk1"/>
                </a:solidFill>
              </a:rPr>
              <a:t>shown</a:t>
            </a:r>
            <a:r>
              <a:rPr lang="fr-FR" dirty="0">
                <a:solidFill>
                  <a:schemeClr val="dk1"/>
                </a:solidFill>
              </a:rPr>
              <a:t> </a:t>
            </a:r>
            <a:r>
              <a:rPr lang="fr-FR" dirty="0" err="1">
                <a:solidFill>
                  <a:schemeClr val="dk1"/>
                </a:solidFill>
              </a:rPr>
              <a:t>that</a:t>
            </a:r>
            <a:r>
              <a:rPr lang="fr-FR" dirty="0">
                <a:solidFill>
                  <a:schemeClr val="dk1"/>
                </a:solidFill>
              </a:rPr>
              <a:t> the </a:t>
            </a:r>
            <a:r>
              <a:rPr lang="fr-FR" dirty="0" err="1">
                <a:solidFill>
                  <a:schemeClr val="dk1"/>
                </a:solidFill>
              </a:rPr>
              <a:t>risk</a:t>
            </a:r>
            <a:r>
              <a:rPr lang="fr-FR" dirty="0">
                <a:solidFill>
                  <a:schemeClr val="dk1"/>
                </a:solidFill>
              </a:rPr>
              <a:t> of accident </a:t>
            </a:r>
            <a:r>
              <a:rPr lang="fr-FR" dirty="0" err="1">
                <a:solidFill>
                  <a:schemeClr val="dk1"/>
                </a:solidFill>
              </a:rPr>
              <a:t>increases</a:t>
            </a:r>
            <a:r>
              <a:rPr lang="fr-FR" dirty="0">
                <a:solidFill>
                  <a:schemeClr val="dk1"/>
                </a:solidFill>
              </a:rPr>
              <a:t> </a:t>
            </a:r>
            <a:r>
              <a:rPr lang="fr-FR" dirty="0" err="1">
                <a:solidFill>
                  <a:schemeClr val="dk1"/>
                </a:solidFill>
              </a:rPr>
              <a:t>significantly</a:t>
            </a:r>
            <a:r>
              <a:rPr lang="fr-FR" dirty="0">
                <a:solidFill>
                  <a:schemeClr val="dk1"/>
                </a:solidFill>
              </a:rPr>
              <a:t> </a:t>
            </a:r>
            <a:r>
              <a:rPr lang="fr-FR" dirty="0" err="1">
                <a:solidFill>
                  <a:schemeClr val="dk1"/>
                </a:solidFill>
              </a:rPr>
              <a:t>after</a:t>
            </a:r>
            <a:r>
              <a:rPr lang="fr-FR" dirty="0">
                <a:solidFill>
                  <a:schemeClr val="dk1"/>
                </a:solidFill>
              </a:rPr>
              <a:t> the </a:t>
            </a:r>
            <a:r>
              <a:rPr lang="fr-FR" dirty="0" err="1">
                <a:solidFill>
                  <a:schemeClr val="dk1"/>
                </a:solidFill>
              </a:rPr>
              <a:t>third</a:t>
            </a:r>
            <a:r>
              <a:rPr lang="fr-FR" dirty="0">
                <a:solidFill>
                  <a:schemeClr val="dk1"/>
                </a:solidFill>
              </a:rPr>
              <a:t> </a:t>
            </a:r>
            <a:r>
              <a:rPr lang="fr-FR" dirty="0" err="1">
                <a:solidFill>
                  <a:schemeClr val="dk1"/>
                </a:solidFill>
              </a:rPr>
              <a:t>consecutive</a:t>
            </a:r>
            <a:r>
              <a:rPr lang="fr-FR" dirty="0">
                <a:solidFill>
                  <a:schemeClr val="dk1"/>
                </a:solidFill>
              </a:rPr>
              <a:t> night shift </a:t>
            </a:r>
          </a:p>
        </p:txBody>
      </p:sp>
    </p:spTree>
    <p:extLst>
      <p:ext uri="{BB962C8B-B14F-4D97-AF65-F5344CB8AC3E}">
        <p14:creationId xmlns:p14="http://schemas.microsoft.com/office/powerpoint/2010/main" val="172126999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Espace réservé du contenu 5"/>
          <p:cNvGraphicFramePr>
            <a:graphicFrameLocks/>
          </p:cNvGraphicFramePr>
          <p:nvPr>
            <p:extLst>
              <p:ext uri="{D42A27DB-BD31-4B8C-83A1-F6EECF244321}">
                <p14:modId xmlns:p14="http://schemas.microsoft.com/office/powerpoint/2010/main" val="2511797790"/>
              </p:ext>
            </p:extLst>
          </p:nvPr>
        </p:nvGraphicFramePr>
        <p:xfrm>
          <a:off x="457200" y="1114839"/>
          <a:ext cx="8237550" cy="2778981"/>
        </p:xfrm>
        <a:graphic>
          <a:graphicData uri="http://schemas.openxmlformats.org/drawingml/2006/table">
            <a:tbl>
              <a:tblPr firstRow="1" bandRow="1">
                <a:tableStyleId>{5C22544A-7EE6-4342-B048-85BDC9FD1C3A}</a:tableStyleId>
              </a:tblPr>
              <a:tblGrid>
                <a:gridCol w="888483">
                  <a:extLst>
                    <a:ext uri="{9D8B030D-6E8A-4147-A177-3AD203B41FA5}">
                      <a16:colId xmlns:a16="http://schemas.microsoft.com/office/drawing/2014/main" val="20000"/>
                    </a:ext>
                  </a:extLst>
                </a:gridCol>
                <a:gridCol w="3053393">
                  <a:extLst>
                    <a:ext uri="{9D8B030D-6E8A-4147-A177-3AD203B41FA5}">
                      <a16:colId xmlns:a16="http://schemas.microsoft.com/office/drawing/2014/main" val="20001"/>
                    </a:ext>
                  </a:extLst>
                </a:gridCol>
                <a:gridCol w="4295674">
                  <a:extLst>
                    <a:ext uri="{9D8B030D-6E8A-4147-A177-3AD203B41FA5}">
                      <a16:colId xmlns:a16="http://schemas.microsoft.com/office/drawing/2014/main" val="20002"/>
                    </a:ext>
                  </a:extLst>
                </a:gridCol>
              </a:tblGrid>
              <a:tr h="546321">
                <a:tc gridSpan="3">
                  <a:txBody>
                    <a:bodyPr/>
                    <a:lstStyle/>
                    <a:p>
                      <a:pPr algn="ctr"/>
                      <a:r>
                        <a:rPr lang="en-US" sz="2000" dirty="0"/>
                        <a:t>Minimum rest period after a duty period encroaching the night-time</a:t>
                      </a:r>
                      <a:endParaRPr lang="en-GB" sz="2000" dirty="0"/>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43411">
                <a:tc gridSpan="2">
                  <a:txBody>
                    <a:bodyPr/>
                    <a:lstStyle/>
                    <a:p>
                      <a:pPr lvl="1" fontAlgn="auto"/>
                      <a:r>
                        <a:rPr lang="en-GB" sz="1400" b="1" kern="1200" dirty="0">
                          <a:solidFill>
                            <a:schemeClr val="dk1"/>
                          </a:solidFill>
                          <a:effectLst/>
                          <a:latin typeface="+mn-lt"/>
                          <a:ea typeface="+mn-ea"/>
                          <a:cs typeface="+mn-cs"/>
                        </a:rPr>
                        <a:t>after 1 night shift</a:t>
                      </a:r>
                      <a:r>
                        <a:rPr lang="en-GB" sz="1400" kern="1200" dirty="0">
                          <a:solidFill>
                            <a:schemeClr val="dk1"/>
                          </a:solidFill>
                          <a:effectLst/>
                          <a:latin typeface="+mn-lt"/>
                          <a:ea typeface="+mn-ea"/>
                          <a:cs typeface="+mn-cs"/>
                        </a:rPr>
                        <a:t> </a:t>
                      </a:r>
                      <a:r>
                        <a:rPr lang="en-GB" sz="1400" b="1" kern="1200" dirty="0">
                          <a:solidFill>
                            <a:schemeClr val="dk1"/>
                          </a:solidFill>
                          <a:effectLst/>
                          <a:latin typeface="+mn-lt"/>
                          <a:ea typeface="+mn-ea"/>
                          <a:cs typeface="+mn-cs"/>
                        </a:rPr>
                        <a:t>inside the duty cycle</a:t>
                      </a:r>
                    </a:p>
                  </a:txBody>
                  <a:tcPr marL="68580" marR="68580" marT="34290" marB="34290"/>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effectLst/>
                          <a:latin typeface="+mn-lt"/>
                          <a:ea typeface="+mn-ea"/>
                          <a:cs typeface="+mn-cs"/>
                        </a:rPr>
                        <a:t>1 night free from duty (the next shift should start after one night and not before 09.00)</a:t>
                      </a: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463369">
                <a:tc gridSpan="2">
                  <a:txBody>
                    <a:bodyPr/>
                    <a:lstStyle/>
                    <a:p>
                      <a:pPr lvl="1" fontAlgn="auto"/>
                      <a:r>
                        <a:rPr lang="en-GB" sz="1400" b="1" kern="1200" dirty="0">
                          <a:solidFill>
                            <a:schemeClr val="dk1"/>
                          </a:solidFill>
                          <a:effectLst/>
                          <a:latin typeface="+mn-lt"/>
                          <a:ea typeface="+mn-ea"/>
                          <a:cs typeface="+mn-cs"/>
                        </a:rPr>
                        <a:t>after 1 night shift at the end of the cycle</a:t>
                      </a:r>
                    </a:p>
                  </a:txBody>
                  <a:tcPr marL="68580" marR="68580" marT="34290" marB="34290"/>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kern="1200" dirty="0">
                          <a:solidFill>
                            <a:schemeClr val="dk1"/>
                          </a:solidFill>
                          <a:effectLst/>
                          <a:latin typeface="+mn-lt"/>
                          <a:ea typeface="+mn-ea"/>
                          <a:cs typeface="+mn-cs"/>
                        </a:rPr>
                        <a:t>Minimum 2 nights free from duty,   e.g.. after 1 night shift ATCOs get 1 sleeping day + 1 day off  (one unlimited free night plus a second free night). </a:t>
                      </a: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2"/>
                  </a:ext>
                </a:extLst>
              </a:tr>
              <a:tr h="480060">
                <a:tc>
                  <a:txBody>
                    <a:bodyPr/>
                    <a:lstStyle/>
                    <a:p>
                      <a:endParaRPr lang="en-GB" sz="1100" dirty="0"/>
                    </a:p>
                  </a:txBody>
                  <a:tcPr marL="68580" marR="68580" marT="34290" marB="34290"/>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sleeping day is not a day off. After a night shift ending at 06.00, 07.00 or 08.00 AM the period from 07.00 or 08.00 until the next morning is to recover from sleep deprivation for the night duty. The day off will start day 24 hours after the ending time of the night shift.</a:t>
                      </a:r>
                      <a:endParaRPr lang="en-US" sz="1600" dirty="0"/>
                    </a:p>
                  </a:txBody>
                  <a:tcPr marL="68580" marR="68580" marT="34290" marB="34290"/>
                </a:tc>
                <a:tc rowSpan="2"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dirty="0"/>
                    </a:p>
                  </a:txBody>
                  <a:tcPr marL="68580" marR="68580" marT="34290" marB="34290"/>
                </a:tc>
                <a:tc gridSpan="2" vMerge="1">
                  <a:txBody>
                    <a:bodyPr/>
                    <a:lstStyle/>
                    <a:p>
                      <a:endParaRPr lang="en-GB" sz="1100" dirty="0"/>
                    </a:p>
                  </a:txBody>
                  <a:tcPr marL="68580" marR="68580" marT="34290" marB="34290"/>
                </a:tc>
                <a:tc hMerge="1" v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sp>
        <p:nvSpPr>
          <p:cNvPr id="3" name="Titre 2"/>
          <p:cNvSpPr>
            <a:spLocks noGrp="1"/>
          </p:cNvSpPr>
          <p:nvPr>
            <p:ph type="title"/>
          </p:nvPr>
        </p:nvSpPr>
        <p:spPr/>
        <p:txBody>
          <a:bodyPr>
            <a:normAutofit fontScale="90000"/>
          </a:bodyPr>
          <a:lstStyle/>
          <a:p>
            <a:r>
              <a:rPr lang="fr-FR" dirty="0"/>
              <a:t>General </a:t>
            </a:r>
            <a:r>
              <a:rPr lang="fr-FR" dirty="0" err="1"/>
              <a:t>recommendations</a:t>
            </a:r>
            <a:r>
              <a:rPr lang="fr-FR" dirty="0"/>
              <a:t> for </a:t>
            </a:r>
            <a:r>
              <a:rPr lang="fr-FR" dirty="0" err="1"/>
              <a:t>rostering</a:t>
            </a:r>
            <a:r>
              <a:rPr lang="fr-FR" dirty="0"/>
              <a:t> </a:t>
            </a:r>
            <a:br>
              <a:rPr lang="fr-FR" dirty="0"/>
            </a:br>
            <a:r>
              <a:rPr lang="fr-FR" dirty="0"/>
              <a:t>(EUROCONTROL/ANSP </a:t>
            </a:r>
            <a:r>
              <a:rPr lang="fr-FR" dirty="0" err="1"/>
              <a:t>coo</a:t>
            </a:r>
            <a:r>
              <a:rPr lang="fr-FR" dirty="0"/>
              <a:t> document 2023)</a:t>
            </a:r>
          </a:p>
        </p:txBody>
      </p:sp>
    </p:spTree>
    <p:extLst>
      <p:ext uri="{BB962C8B-B14F-4D97-AF65-F5344CB8AC3E}">
        <p14:creationId xmlns:p14="http://schemas.microsoft.com/office/powerpoint/2010/main" val="28017328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Espace réservé du contenu 5"/>
          <p:cNvGraphicFramePr>
            <a:graphicFrameLocks/>
          </p:cNvGraphicFramePr>
          <p:nvPr>
            <p:extLst>
              <p:ext uri="{D42A27DB-BD31-4B8C-83A1-F6EECF244321}">
                <p14:modId xmlns:p14="http://schemas.microsoft.com/office/powerpoint/2010/main" val="4089077973"/>
              </p:ext>
            </p:extLst>
          </p:nvPr>
        </p:nvGraphicFramePr>
        <p:xfrm>
          <a:off x="457200" y="1114839"/>
          <a:ext cx="8237550" cy="2533690"/>
        </p:xfrm>
        <a:graphic>
          <a:graphicData uri="http://schemas.openxmlformats.org/drawingml/2006/table">
            <a:tbl>
              <a:tblPr firstRow="1" bandRow="1">
                <a:tableStyleId>{5C22544A-7EE6-4342-B048-85BDC9FD1C3A}</a:tableStyleId>
              </a:tblPr>
              <a:tblGrid>
                <a:gridCol w="888483">
                  <a:extLst>
                    <a:ext uri="{9D8B030D-6E8A-4147-A177-3AD203B41FA5}">
                      <a16:colId xmlns:a16="http://schemas.microsoft.com/office/drawing/2014/main" val="20000"/>
                    </a:ext>
                  </a:extLst>
                </a:gridCol>
                <a:gridCol w="3053393">
                  <a:extLst>
                    <a:ext uri="{9D8B030D-6E8A-4147-A177-3AD203B41FA5}">
                      <a16:colId xmlns:a16="http://schemas.microsoft.com/office/drawing/2014/main" val="20001"/>
                    </a:ext>
                  </a:extLst>
                </a:gridCol>
                <a:gridCol w="4295674">
                  <a:extLst>
                    <a:ext uri="{9D8B030D-6E8A-4147-A177-3AD203B41FA5}">
                      <a16:colId xmlns:a16="http://schemas.microsoft.com/office/drawing/2014/main" val="20002"/>
                    </a:ext>
                  </a:extLst>
                </a:gridCol>
              </a:tblGrid>
              <a:tr h="546321">
                <a:tc gridSpan="3">
                  <a:txBody>
                    <a:bodyPr/>
                    <a:lstStyle/>
                    <a:p>
                      <a:pPr algn="ctr"/>
                      <a:r>
                        <a:rPr lang="en-US" sz="2000" dirty="0"/>
                        <a:t>Minimum number of rest periods within a roster cycle</a:t>
                      </a:r>
                      <a:endParaRPr lang="en-GB" sz="2000" dirty="0"/>
                    </a:p>
                  </a:txBody>
                  <a:tcPr marL="68580" marR="68580" marT="34290" marB="3429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43411">
                <a:tc gridSpan="2">
                  <a:txBody>
                    <a:bodyPr/>
                    <a:lstStyle/>
                    <a:p>
                      <a:pPr lvl="1" fontAlgn="auto"/>
                      <a:r>
                        <a:rPr lang="en-GB" sz="1400" b="1" kern="1200" dirty="0">
                          <a:solidFill>
                            <a:schemeClr val="dk1"/>
                          </a:solidFill>
                          <a:effectLst/>
                          <a:latin typeface="+mn-lt"/>
                          <a:ea typeface="+mn-ea"/>
                          <a:cs typeface="+mn-cs"/>
                        </a:rPr>
                        <a:t>Number of sets of 2 or more consecutive days off</a:t>
                      </a:r>
                    </a:p>
                  </a:txBody>
                  <a:tcPr marL="68580" marR="68580" marT="34290" marB="34290"/>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effectLst/>
                          <a:latin typeface="+mn-lt"/>
                          <a:ea typeface="+mn-ea"/>
                          <a:cs typeface="+mn-cs"/>
                        </a:rPr>
                        <a:t>3 per month</a:t>
                      </a: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463369">
                <a:tc gridSpan="2">
                  <a:txBody>
                    <a:bodyPr/>
                    <a:lstStyle/>
                    <a:p>
                      <a:pPr lvl="1" fontAlgn="auto"/>
                      <a:endParaRPr lang="en-GB" sz="1400" b="1" kern="1200" dirty="0">
                        <a:solidFill>
                          <a:schemeClr val="dk1"/>
                        </a:solidFill>
                        <a:effectLst/>
                        <a:latin typeface="+mn-lt"/>
                        <a:ea typeface="+mn-ea"/>
                        <a:cs typeface="+mn-cs"/>
                      </a:endParaRPr>
                    </a:p>
                  </a:txBody>
                  <a:tcPr marL="68580" marR="68580" marT="34290" marB="34290"/>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2"/>
                  </a:ext>
                </a:extLst>
              </a:tr>
              <a:tr h="480060">
                <a:tc>
                  <a:txBody>
                    <a:bodyPr/>
                    <a:lstStyle/>
                    <a:p>
                      <a:endParaRPr lang="en-GB" sz="1100" dirty="0"/>
                    </a:p>
                  </a:txBody>
                  <a:tcPr marL="68580" marR="68580" marT="34290" marB="34290"/>
                </a:tc>
                <a:tc rowSpan="2" gridSpan="2">
                  <a:txBody>
                    <a:bodyPr/>
                    <a:lstStyle/>
                    <a:p>
                      <a:pPr lvl="0"/>
                      <a:r>
                        <a:rPr lang="en-GB" sz="1400" kern="1200" dirty="0">
                          <a:solidFill>
                            <a:schemeClr val="dk1"/>
                          </a:solidFill>
                          <a:effectLst/>
                          <a:latin typeface="+mn-lt"/>
                          <a:ea typeface="+mn-ea"/>
                          <a:cs typeface="+mn-cs"/>
                        </a:rPr>
                        <a:t>It is important to ensure regular weekends (i.e., one Saturday &amp; Sunday per month in Europe) are embedded where possible in roster cycle to enable the ATCO to unwind and recover from fatigue and keep social contact with family and friends.</a:t>
                      </a:r>
                    </a:p>
                  </a:txBody>
                  <a:tcPr marL="68580" marR="68580" marT="34290" marB="34290"/>
                </a:tc>
                <a:tc rowSpan="2" h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48640">
                <a:tc>
                  <a:txBody>
                    <a:bodyPr/>
                    <a:lstStyle/>
                    <a:p>
                      <a:endParaRPr lang="en-GB" sz="1100" dirty="0"/>
                    </a:p>
                  </a:txBody>
                  <a:tcPr marL="68580" marR="68580" marT="34290" marB="34290"/>
                </a:tc>
                <a:tc gridSpan="2" vMerge="1">
                  <a:txBody>
                    <a:bodyPr/>
                    <a:lstStyle/>
                    <a:p>
                      <a:endParaRPr lang="en-GB" sz="1100" dirty="0"/>
                    </a:p>
                  </a:txBody>
                  <a:tcPr marL="68580" marR="68580" marT="34290" marB="34290"/>
                </a:tc>
                <a:tc hMerge="1" vMerge="1">
                  <a:txBody>
                    <a:bodyPr/>
                    <a:lstStyle/>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txBody>
                  <a:tcPr marL="68580" marR="68580" marT="34290" marB="34290"/>
                </a:tc>
                <a:extLst>
                  <a:ext uri="{0D108BD9-81ED-4DB2-BD59-A6C34878D82A}">
                    <a16:rowId xmlns:a16="http://schemas.microsoft.com/office/drawing/2014/main" val="10004"/>
                  </a:ext>
                </a:extLst>
              </a:tr>
            </a:tbl>
          </a:graphicData>
        </a:graphic>
      </p:graphicFrame>
      <p:sp>
        <p:nvSpPr>
          <p:cNvPr id="3" name="Titre 2"/>
          <p:cNvSpPr>
            <a:spLocks noGrp="1"/>
          </p:cNvSpPr>
          <p:nvPr>
            <p:ph type="title"/>
          </p:nvPr>
        </p:nvSpPr>
        <p:spPr/>
        <p:txBody>
          <a:bodyPr>
            <a:normAutofit fontScale="90000"/>
          </a:bodyPr>
          <a:lstStyle/>
          <a:p>
            <a:r>
              <a:rPr lang="fr-FR" dirty="0"/>
              <a:t>General </a:t>
            </a:r>
            <a:r>
              <a:rPr lang="fr-FR" dirty="0" err="1"/>
              <a:t>recommendations</a:t>
            </a:r>
            <a:r>
              <a:rPr lang="fr-FR" dirty="0"/>
              <a:t> for </a:t>
            </a:r>
            <a:r>
              <a:rPr lang="fr-FR" dirty="0" err="1"/>
              <a:t>rostering</a:t>
            </a:r>
            <a:r>
              <a:rPr lang="fr-FR" dirty="0"/>
              <a:t> </a:t>
            </a:r>
            <a:br>
              <a:rPr lang="fr-FR" dirty="0"/>
            </a:br>
            <a:r>
              <a:rPr lang="fr-FR" dirty="0"/>
              <a:t>(EUROCONTROL/ANSP </a:t>
            </a:r>
            <a:r>
              <a:rPr lang="fr-FR" dirty="0" err="1"/>
              <a:t>coo</a:t>
            </a:r>
            <a:r>
              <a:rPr lang="fr-FR" dirty="0"/>
              <a:t> document 2023)</a:t>
            </a:r>
          </a:p>
        </p:txBody>
      </p:sp>
    </p:spTree>
    <p:extLst>
      <p:ext uri="{BB962C8B-B14F-4D97-AF65-F5344CB8AC3E}">
        <p14:creationId xmlns:p14="http://schemas.microsoft.com/office/powerpoint/2010/main" val="315585303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General </a:t>
            </a:r>
            <a:r>
              <a:rPr lang="fr-FR" dirty="0" err="1"/>
              <a:t>recommendations</a:t>
            </a:r>
            <a:r>
              <a:rPr lang="fr-FR" dirty="0"/>
              <a:t> for </a:t>
            </a:r>
            <a:r>
              <a:rPr lang="fr-FR" dirty="0" err="1"/>
              <a:t>rostering</a:t>
            </a:r>
            <a:endParaRPr lang="fr-FR" dirty="0"/>
          </a:p>
        </p:txBody>
      </p:sp>
      <p:graphicFrame>
        <p:nvGraphicFramePr>
          <p:cNvPr id="9" name="Espace réservé du contenu 5"/>
          <p:cNvGraphicFramePr>
            <a:graphicFrameLocks/>
          </p:cNvGraphicFramePr>
          <p:nvPr>
            <p:extLst>
              <p:ext uri="{D42A27DB-BD31-4B8C-83A1-F6EECF244321}">
                <p14:modId xmlns:p14="http://schemas.microsoft.com/office/powerpoint/2010/main" val="1577642785"/>
              </p:ext>
            </p:extLst>
          </p:nvPr>
        </p:nvGraphicFramePr>
        <p:xfrm>
          <a:off x="893298" y="897564"/>
          <a:ext cx="6973440" cy="4061460"/>
        </p:xfrm>
        <a:graphic>
          <a:graphicData uri="http://schemas.openxmlformats.org/drawingml/2006/table">
            <a:tbl>
              <a:tblPr firstRow="1" bandRow="1">
                <a:tableStyleId>{5C22544A-7EE6-4342-B048-85BDC9FD1C3A}</a:tableStyleId>
              </a:tblPr>
              <a:tblGrid>
                <a:gridCol w="2644941">
                  <a:extLst>
                    <a:ext uri="{9D8B030D-6E8A-4147-A177-3AD203B41FA5}">
                      <a16:colId xmlns:a16="http://schemas.microsoft.com/office/drawing/2014/main" val="20000"/>
                    </a:ext>
                  </a:extLst>
                </a:gridCol>
                <a:gridCol w="4328499">
                  <a:extLst>
                    <a:ext uri="{9D8B030D-6E8A-4147-A177-3AD203B41FA5}">
                      <a16:colId xmlns:a16="http://schemas.microsoft.com/office/drawing/2014/main" val="20001"/>
                    </a:ext>
                  </a:extLst>
                </a:gridCol>
              </a:tblGrid>
              <a:tr h="228600">
                <a:tc gridSpan="2">
                  <a:txBody>
                    <a:bodyPr/>
                    <a:lstStyle/>
                    <a:p>
                      <a:pPr algn="ctr"/>
                      <a:r>
                        <a:rPr lang="en-GB" sz="1100" dirty="0"/>
                        <a:t>General</a:t>
                      </a:r>
                    </a:p>
                  </a:txBody>
                  <a:tcPr marL="68580" marR="68580" marT="34290" marB="34290"/>
                </a:tc>
                <a:tc hMerge="1">
                  <a:txBody>
                    <a:bodyPr/>
                    <a:lstStyle/>
                    <a:p>
                      <a:endParaRPr lang="en-GB" dirty="0"/>
                    </a:p>
                  </a:txBody>
                  <a:tcPr/>
                </a:tc>
                <a:extLst>
                  <a:ext uri="{0D108BD9-81ED-4DB2-BD59-A6C34878D82A}">
                    <a16:rowId xmlns:a16="http://schemas.microsoft.com/office/drawing/2014/main" val="10000"/>
                  </a:ext>
                </a:extLst>
              </a:tr>
              <a:tr h="260761">
                <a:tc>
                  <a:txBody>
                    <a:bodyPr/>
                    <a:lstStyle/>
                    <a:p>
                      <a:r>
                        <a:rPr lang="fr-FR" sz="1400" dirty="0">
                          <a:effectLst/>
                          <a:latin typeface="+mn-lt"/>
                        </a:rPr>
                        <a:t>Rate of rotation</a:t>
                      </a:r>
                    </a:p>
                  </a:txBody>
                  <a:tcPr marL="68580" marR="68580" marT="34290" marB="34290"/>
                </a:tc>
                <a:tc>
                  <a:txBody>
                    <a:bodyPr/>
                    <a:lstStyle/>
                    <a:p>
                      <a:r>
                        <a:rPr lang="fr-FR" sz="1400" dirty="0" err="1">
                          <a:effectLst/>
                          <a:latin typeface="+mn-lt"/>
                        </a:rPr>
                        <a:t>Rotate</a:t>
                      </a:r>
                      <a:r>
                        <a:rPr lang="fr-FR" sz="1400" dirty="0">
                          <a:effectLst/>
                          <a:latin typeface="+mn-lt"/>
                        </a:rPr>
                        <a:t> shifts </a:t>
                      </a:r>
                      <a:r>
                        <a:rPr lang="fr-FR" sz="1400" dirty="0" err="1">
                          <a:effectLst/>
                          <a:latin typeface="+mn-lt"/>
                        </a:rPr>
                        <a:t>quickly</a:t>
                      </a:r>
                      <a:r>
                        <a:rPr lang="fr-FR" sz="1400" dirty="0">
                          <a:effectLst/>
                          <a:latin typeface="+mn-lt"/>
                        </a:rPr>
                        <a:t>—no more </a:t>
                      </a:r>
                      <a:r>
                        <a:rPr lang="fr-FR" sz="1400" dirty="0" err="1">
                          <a:effectLst/>
                          <a:latin typeface="+mn-lt"/>
                        </a:rPr>
                        <a:t>than</a:t>
                      </a:r>
                      <a:r>
                        <a:rPr lang="fr-FR" sz="1400" dirty="0">
                          <a:effectLst/>
                          <a:latin typeface="+mn-lt"/>
                        </a:rPr>
                        <a:t> 2 </a:t>
                      </a:r>
                      <a:r>
                        <a:rPr lang="fr-FR" sz="1400" dirty="0" err="1">
                          <a:effectLst/>
                          <a:latin typeface="+mn-lt"/>
                        </a:rPr>
                        <a:t>days</a:t>
                      </a:r>
                      <a:r>
                        <a:rPr lang="fr-FR" sz="1400" dirty="0">
                          <a:effectLst/>
                          <a:latin typeface="+mn-lt"/>
                        </a:rPr>
                        <a:t> on </a:t>
                      </a:r>
                      <a:r>
                        <a:rPr lang="fr-FR" sz="1400" dirty="0" err="1">
                          <a:effectLst/>
                          <a:latin typeface="+mn-lt"/>
                        </a:rPr>
                        <a:t>any</a:t>
                      </a:r>
                      <a:r>
                        <a:rPr lang="fr-FR" sz="1400" dirty="0">
                          <a:effectLst/>
                          <a:latin typeface="+mn-lt"/>
                        </a:rPr>
                        <a:t> one shift to </a:t>
                      </a:r>
                      <a:r>
                        <a:rPr lang="fr-FR" sz="1400" dirty="0" err="1">
                          <a:effectLst/>
                          <a:latin typeface="+mn-lt"/>
                        </a:rPr>
                        <a:t>avoid</a:t>
                      </a:r>
                      <a:r>
                        <a:rPr lang="fr-FR" sz="1400" dirty="0">
                          <a:effectLst/>
                          <a:latin typeface="+mn-lt"/>
                        </a:rPr>
                        <a:t> the body </a:t>
                      </a:r>
                      <a:r>
                        <a:rPr lang="fr-FR" sz="1400" dirty="0" err="1">
                          <a:effectLst/>
                          <a:latin typeface="+mn-lt"/>
                        </a:rPr>
                        <a:t>clock</a:t>
                      </a:r>
                      <a:r>
                        <a:rPr lang="fr-FR" sz="1400" dirty="0">
                          <a:effectLst/>
                          <a:latin typeface="+mn-lt"/>
                        </a:rPr>
                        <a:t> to start to ajust</a:t>
                      </a:r>
                    </a:p>
                  </a:txBody>
                  <a:tcPr marL="68580" marR="68580" marT="34290" marB="34290"/>
                </a:tc>
                <a:extLst>
                  <a:ext uri="{0D108BD9-81ED-4DB2-BD59-A6C34878D82A}">
                    <a16:rowId xmlns:a16="http://schemas.microsoft.com/office/drawing/2014/main" val="10001"/>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effectLst/>
                          <a:latin typeface="+mn-lt"/>
                          <a:ea typeface="+mn-ea"/>
                          <a:cs typeface="+mn-cs"/>
                        </a:rPr>
                        <a:t>Direction of rotation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mn-lt"/>
                        <a:ea typeface="+mn-ea"/>
                        <a:cs typeface="+mn-cs"/>
                      </a:endParaRPr>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400" kern="1200" dirty="0" err="1">
                          <a:solidFill>
                            <a:schemeClr val="dk1"/>
                          </a:solidFill>
                          <a:effectLst/>
                          <a:latin typeface="+mn-lt"/>
                          <a:ea typeface="+mn-ea"/>
                          <a:cs typeface="+mn-cs"/>
                        </a:rPr>
                        <a:t>Rotate</a:t>
                      </a:r>
                      <a:r>
                        <a:rPr lang="fr-FR" sz="1400" kern="1200" dirty="0">
                          <a:solidFill>
                            <a:schemeClr val="dk1"/>
                          </a:solidFill>
                          <a:effectLst/>
                          <a:latin typeface="+mn-lt"/>
                          <a:ea typeface="+mn-ea"/>
                          <a:cs typeface="+mn-cs"/>
                        </a:rPr>
                        <a:t> shifts </a:t>
                      </a:r>
                      <a:r>
                        <a:rPr lang="fr-FR" sz="1400" kern="1200" dirty="0" err="1">
                          <a:solidFill>
                            <a:schemeClr val="dk1"/>
                          </a:solidFill>
                          <a:effectLst/>
                          <a:latin typeface="+mn-lt"/>
                          <a:ea typeface="+mn-ea"/>
                          <a:cs typeface="+mn-cs"/>
                        </a:rPr>
                        <a:t>forward</a:t>
                      </a:r>
                      <a:r>
                        <a:rPr lang="fr-FR" sz="1400" kern="120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ie</a:t>
                      </a:r>
                      <a:r>
                        <a:rPr lang="fr-FR" sz="1400" kern="120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morning</a:t>
                      </a:r>
                      <a:r>
                        <a:rPr lang="fr-FR" sz="1400" kern="120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afternoon</a:t>
                      </a:r>
                      <a:r>
                        <a:rPr lang="fr-FR" sz="1400" kern="1200" dirty="0">
                          <a:solidFill>
                            <a:schemeClr val="dk1"/>
                          </a:solidFill>
                          <a:effectLst/>
                          <a:latin typeface="+mn-lt"/>
                          <a:ea typeface="+mn-ea"/>
                          <a:cs typeface="+mn-cs"/>
                        </a:rPr>
                        <a:t>, night) to respect the </a:t>
                      </a:r>
                      <a:r>
                        <a:rPr lang="fr-FR" sz="1400" kern="1200" dirty="0" err="1">
                          <a:solidFill>
                            <a:schemeClr val="dk1"/>
                          </a:solidFill>
                          <a:effectLst/>
                          <a:latin typeface="+mn-lt"/>
                          <a:ea typeface="+mn-ea"/>
                          <a:cs typeface="+mn-cs"/>
                        </a:rPr>
                        <a:t>natural</a:t>
                      </a:r>
                      <a:r>
                        <a:rPr lang="fr-FR" sz="1400" kern="1200" dirty="0">
                          <a:solidFill>
                            <a:schemeClr val="dk1"/>
                          </a:solidFill>
                          <a:effectLst/>
                          <a:latin typeface="+mn-lt"/>
                          <a:ea typeface="+mn-ea"/>
                          <a:cs typeface="+mn-cs"/>
                        </a:rPr>
                        <a:t> trend of the body </a:t>
                      </a:r>
                      <a:r>
                        <a:rPr lang="fr-FR" sz="1400" kern="1200" dirty="0" err="1">
                          <a:solidFill>
                            <a:schemeClr val="dk1"/>
                          </a:solidFill>
                          <a:effectLst/>
                          <a:latin typeface="+mn-lt"/>
                          <a:ea typeface="+mn-ea"/>
                          <a:cs typeface="+mn-cs"/>
                        </a:rPr>
                        <a:t>clock</a:t>
                      </a:r>
                      <a:r>
                        <a:rPr lang="fr-FR" sz="1400" kern="1200" dirty="0">
                          <a:solidFill>
                            <a:schemeClr val="dk1"/>
                          </a:solidFill>
                          <a:effectLst/>
                          <a:latin typeface="+mn-lt"/>
                          <a:ea typeface="+mn-ea"/>
                          <a:cs typeface="+mn-cs"/>
                        </a:rPr>
                        <a:t> to </a:t>
                      </a:r>
                      <a:r>
                        <a:rPr lang="fr-FR" sz="1400" kern="1200" dirty="0" err="1">
                          <a:solidFill>
                            <a:schemeClr val="dk1"/>
                          </a:solidFill>
                          <a:effectLst/>
                          <a:latin typeface="+mn-lt"/>
                          <a:ea typeface="+mn-ea"/>
                          <a:cs typeface="+mn-cs"/>
                        </a:rPr>
                        <a:t>delay</a:t>
                      </a:r>
                      <a:r>
                        <a:rPr lang="fr-FR" sz="1400" kern="1200" dirty="0">
                          <a:solidFill>
                            <a:schemeClr val="dk1"/>
                          </a:solidFill>
                          <a:effectLst/>
                          <a:latin typeface="+mn-lt"/>
                          <a:ea typeface="+mn-ea"/>
                          <a:cs typeface="+mn-cs"/>
                        </a:rPr>
                        <a:t> </a:t>
                      </a:r>
                      <a:endParaRPr lang="en-US"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709032023"/>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Non ops duty</a:t>
                      </a:r>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kern="1200" dirty="0">
                          <a:solidFill>
                            <a:schemeClr val="dk1"/>
                          </a:solidFill>
                          <a:latin typeface="+mn-lt"/>
                          <a:ea typeface="+mn-ea"/>
                          <a:cs typeface="+mn-cs"/>
                        </a:rPr>
                        <a:t>It is recommended, that non-OPS duties are included as an intrinsic part of rosters, considering their potential impact with reference to the fatigue principles</a:t>
                      </a:r>
                    </a:p>
                  </a:txBody>
                  <a:tcPr marL="68580" marR="68580" marT="34290" marB="34290"/>
                </a:tc>
                <a:extLst>
                  <a:ext uri="{0D108BD9-81ED-4DB2-BD59-A6C34878D82A}">
                    <a16:rowId xmlns:a16="http://schemas.microsoft.com/office/drawing/2014/main" val="10002"/>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Stand-by duties</a:t>
                      </a:r>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effectLst/>
                          <a:latin typeface="+mn-lt"/>
                          <a:ea typeface="+mn-ea"/>
                          <a:cs typeface="+mn-cs"/>
                        </a:rPr>
                        <a:t>on-call duties on site or at home should be part of the rostering system within fatigue limits</a:t>
                      </a:r>
                      <a:endParaRPr lang="en-GB" sz="1400" kern="1200" dirty="0">
                        <a:solidFill>
                          <a:schemeClr val="dk1"/>
                        </a:solidFill>
                        <a:latin typeface="+mn-lt"/>
                        <a:ea typeface="+mn-ea"/>
                        <a:cs typeface="+mn-cs"/>
                      </a:endParaRPr>
                    </a:p>
                    <a:p>
                      <a:pPr marL="92075" marR="0" lvl="2" indent="-92075"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4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Schedule stability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latin typeface="+mn-lt"/>
                        <a:ea typeface="+mn-ea"/>
                        <a:cs typeface="+mn-cs"/>
                      </a:endParaRPr>
                    </a:p>
                  </a:txBody>
                  <a:tcPr marL="68580" marR="68580" marT="34290" marB="34290"/>
                </a:tc>
                <a:tc>
                  <a:txBody>
                    <a:bodyPr/>
                    <a:lstStyle/>
                    <a:p>
                      <a:pPr marL="92075" marR="0" lvl="2" indent="-92075"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latin typeface="+mn-lt"/>
                          <a:ea typeface="+mn-ea"/>
                          <a:cs typeface="+mn-cs"/>
                        </a:rPr>
                        <a:t>Avoid as much as possible changes in the schedule </a:t>
                      </a:r>
                    </a:p>
                  </a:txBody>
                  <a:tcPr marL="68580" marR="68580" marT="34290" marB="34290"/>
                </a:tc>
                <a:extLst>
                  <a:ext uri="{0D108BD9-81ED-4DB2-BD59-A6C34878D82A}">
                    <a16:rowId xmlns:a16="http://schemas.microsoft.com/office/drawing/2014/main" val="3011202031"/>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Schedule predictability</a:t>
                      </a:r>
                    </a:p>
                  </a:txBody>
                  <a:tcPr marL="68580" marR="68580" marT="34290" marB="34290"/>
                </a:tc>
                <a:tc>
                  <a:txBody>
                    <a:bodyPr/>
                    <a:lstStyle/>
                    <a:p>
                      <a:pPr marL="92075" marR="0" lvl="2" indent="-92075"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a:solidFill>
                            <a:schemeClr val="dk1"/>
                          </a:solidFill>
                          <a:latin typeface="+mn-lt"/>
                          <a:ea typeface="+mn-ea"/>
                          <a:cs typeface="+mn-cs"/>
                        </a:rPr>
                        <a:t>Time of day for potential duty should be predictable and consistent and the number of consecutive days that an individual may be subject to be assigned unscheduled duties should be limited.</a:t>
                      </a:r>
                    </a:p>
                  </a:txBody>
                  <a:tcPr marL="68580" marR="68580" marT="34290" marB="34290"/>
                </a:tc>
                <a:extLst>
                  <a:ext uri="{0D108BD9-81ED-4DB2-BD59-A6C34878D82A}">
                    <a16:rowId xmlns:a16="http://schemas.microsoft.com/office/drawing/2014/main" val="3502865916"/>
                  </a:ext>
                </a:extLst>
              </a:tr>
            </a:tbl>
          </a:graphicData>
        </a:graphic>
      </p:graphicFrame>
    </p:spTree>
    <p:extLst>
      <p:ext uri="{BB962C8B-B14F-4D97-AF65-F5344CB8AC3E}">
        <p14:creationId xmlns:p14="http://schemas.microsoft.com/office/powerpoint/2010/main" val="4060498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Other</a:t>
            </a:r>
            <a:r>
              <a:rPr lang="fr-FR" dirty="0"/>
              <a:t> fatigue </a:t>
            </a:r>
            <a:r>
              <a:rPr lang="fr-FR" dirty="0" err="1"/>
              <a:t>related</a:t>
            </a:r>
            <a:r>
              <a:rPr lang="fr-FR" dirty="0"/>
              <a:t> </a:t>
            </a:r>
            <a:r>
              <a:rPr lang="fr-FR" dirty="0" err="1"/>
              <a:t>work</a:t>
            </a:r>
            <a:endParaRPr lang="en-GB" dirty="0"/>
          </a:p>
        </p:txBody>
      </p:sp>
      <p:sp>
        <p:nvSpPr>
          <p:cNvPr id="3" name="Content Placeholder 2"/>
          <p:cNvSpPr>
            <a:spLocks noGrp="1"/>
          </p:cNvSpPr>
          <p:nvPr>
            <p:ph idx="1"/>
          </p:nvPr>
        </p:nvSpPr>
        <p:spPr/>
        <p:txBody>
          <a:bodyPr/>
          <a:lstStyle/>
          <a:p>
            <a:r>
              <a:rPr lang="fr-FR" dirty="0" err="1"/>
              <a:t>Study</a:t>
            </a:r>
            <a:r>
              <a:rPr lang="fr-FR" dirty="0"/>
              <a:t>: </a:t>
            </a:r>
            <a:r>
              <a:rPr lang="en-US" dirty="0"/>
              <a:t>Inter-individual measures on psychophysiological components of shift work in ATC </a:t>
            </a:r>
            <a:endParaRPr lang="en-US" dirty="0" smtClean="0"/>
          </a:p>
          <a:p>
            <a:r>
              <a:rPr lang="en-US" dirty="0" smtClean="0"/>
              <a:t>Study the impact of underload and monotony</a:t>
            </a:r>
            <a:endParaRPr lang="en-US" dirty="0"/>
          </a:p>
          <a:p>
            <a:r>
              <a:rPr lang="en-US" dirty="0" smtClean="0"/>
              <a:t>Development of a Fatigue </a:t>
            </a:r>
            <a:r>
              <a:rPr lang="en-US" dirty="0"/>
              <a:t>Monitoring </a:t>
            </a:r>
            <a:r>
              <a:rPr lang="en-US" dirty="0" smtClean="0"/>
              <a:t>Toolkit</a:t>
            </a:r>
          </a:p>
          <a:p>
            <a:r>
              <a:rPr lang="en-US" dirty="0" smtClean="0"/>
              <a:t>Integrate fatigue measurements in HP assessment process</a:t>
            </a:r>
            <a:br>
              <a:rPr lang="en-US" dirty="0" smtClean="0"/>
            </a:br>
            <a:r>
              <a:rPr lang="en-US" dirty="0" smtClean="0"/>
              <a:t>of SESAR</a:t>
            </a:r>
          </a:p>
          <a:p>
            <a:endParaRPr lang="en-GB" dirty="0"/>
          </a:p>
        </p:txBody>
      </p:sp>
      <p:sp>
        <p:nvSpPr>
          <p:cNvPr id="5" name="Slide Number Placeholder 4"/>
          <p:cNvSpPr>
            <a:spLocks noGrp="1"/>
          </p:cNvSpPr>
          <p:nvPr>
            <p:ph type="sldNum" sz="quarter" idx="11"/>
          </p:nvPr>
        </p:nvSpPr>
        <p:spPr/>
        <p:txBody>
          <a:bodyPr/>
          <a:lstStyle/>
          <a:p>
            <a:fld id="{75AE551B-ECFB-CA4B-A11F-F4FC88D7E043}" type="slidenum">
              <a:rPr lang="en-GB" altLang="en-US" smtClean="0"/>
              <a:pPr/>
              <a:t>19</a:t>
            </a:fld>
            <a:endParaRPr lang="en-GB" altLang="en-US"/>
          </a:p>
        </p:txBody>
      </p:sp>
      <p:pic>
        <p:nvPicPr>
          <p:cNvPr id="6" name="Picture 5"/>
          <p:cNvPicPr>
            <a:picLocks noChangeAspect="1"/>
          </p:cNvPicPr>
          <p:nvPr/>
        </p:nvPicPr>
        <p:blipFill>
          <a:blip r:embed="rId3"/>
          <a:stretch>
            <a:fillRect/>
          </a:stretch>
        </p:blipFill>
        <p:spPr>
          <a:xfrm>
            <a:off x="7358977" y="2808226"/>
            <a:ext cx="1530229" cy="1993565"/>
          </a:xfrm>
          <a:prstGeom prst="rect">
            <a:avLst/>
          </a:prstGeom>
        </p:spPr>
      </p:pic>
    </p:spTree>
    <p:extLst>
      <p:ext uri="{BB962C8B-B14F-4D97-AF65-F5344CB8AC3E}">
        <p14:creationId xmlns:p14="http://schemas.microsoft.com/office/powerpoint/2010/main" val="32161510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ombo"/>
          <p:cNvSpPr>
            <a:spLocks/>
          </p:cNvSpPr>
          <p:nvPr/>
        </p:nvSpPr>
        <p:spPr>
          <a:xfrm>
            <a:off x="2234804" y="720175"/>
            <a:ext cx="4512162" cy="4005569"/>
          </a:xfrm>
          <a:prstGeom prst="diamond">
            <a:avLst/>
          </a:prstGeom>
          <a:solidFill>
            <a:srgbClr val="60AEFD">
              <a:alpha val="30980"/>
            </a:srgbClr>
          </a:solidFill>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9459" name="Marcador de número de diapositiva 6"/>
          <p:cNvSpPr>
            <a:spLocks noGrp="1"/>
          </p:cNvSpPr>
          <p:nvPr>
            <p:ph type="sldNum"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4B7303-5CBC-4CD8-A181-E0F766A0C74D}" type="slidenum">
              <a:rPr lang="es-ES" smtClean="0">
                <a:latin typeface="ENAIRE Titillium Light" pitchFamily="50" charset="0"/>
                <a:cs typeface="Arial" charset="0"/>
              </a:rPr>
              <a:pPr fontAlgn="base">
                <a:spcBef>
                  <a:spcPct val="0"/>
                </a:spcBef>
                <a:spcAft>
                  <a:spcPct val="0"/>
                </a:spcAft>
              </a:pPr>
              <a:t>2</a:t>
            </a:fld>
            <a:endParaRPr lang="es-ES">
              <a:latin typeface="ENAIRE Titillium Light" pitchFamily="50" charset="0"/>
              <a:cs typeface="Arial" charset="0"/>
            </a:endParaRPr>
          </a:p>
        </p:txBody>
      </p:sp>
      <p:sp>
        <p:nvSpPr>
          <p:cNvPr id="19461" name="Título 2"/>
          <p:cNvSpPr>
            <a:spLocks noGrp="1"/>
          </p:cNvSpPr>
          <p:nvPr>
            <p:ph type="ctrTitle" idx="4294967295"/>
          </p:nvPr>
        </p:nvSpPr>
        <p:spPr bwMode="auto">
          <a:xfrm>
            <a:off x="1485900" y="324427"/>
            <a:ext cx="5780484" cy="258366"/>
          </a:xfrm>
          <a:prstGeom prst="rect">
            <a:avLst/>
          </a:prstGeom>
          <a:noFill/>
          <a:ln>
            <a:miter lim="800000"/>
            <a:headEnd/>
            <a:tailEnd/>
          </a:ln>
        </p:spPr>
        <p:txBody>
          <a:bodyPr vert="horz" wrap="square" numCol="1" compatLnSpc="1">
            <a:prstTxWarp prst="textNoShape">
              <a:avLst/>
            </a:prstTxWarp>
            <a:normAutofit fontScale="90000"/>
          </a:bodyPr>
          <a:lstStyle/>
          <a:p>
            <a:pPr eaLnBrk="1" hangingPunct="1"/>
            <a:r>
              <a:rPr lang="en-IE" dirty="0" smtClean="0">
                <a:solidFill>
                  <a:schemeClr val="accent1">
                    <a:lumMod val="60000"/>
                    <a:lumOff val="40000"/>
                  </a:schemeClr>
                </a:solidFill>
                <a:latin typeface="ENAIRE Titillium Regular" pitchFamily="50" charset="0"/>
                <a:ea typeface="ENAIRE Titillium Regular" pitchFamily="50" charset="0"/>
                <a:cs typeface="ENAIRE Titillium Regular" pitchFamily="50" charset="0"/>
              </a:rPr>
              <a:t>EUROCONTROL field studies</a:t>
            </a:r>
            <a:endParaRPr lang="es-ES" dirty="0">
              <a:solidFill>
                <a:schemeClr val="accent1">
                  <a:lumMod val="60000"/>
                  <a:lumOff val="40000"/>
                </a:schemeClr>
              </a:solidFill>
              <a:latin typeface="ENAIRE Titillium Regular" pitchFamily="50" charset="0"/>
              <a:ea typeface="ENAIRE Titillium Regular" pitchFamily="50" charset="0"/>
              <a:cs typeface="ENAIRE Titillium Regular" pitchFamily="50" charset="0"/>
            </a:endParaRPr>
          </a:p>
        </p:txBody>
      </p:sp>
      <p:sp>
        <p:nvSpPr>
          <p:cNvPr id="18" name="17 Rectángulo redondeado"/>
          <p:cNvSpPr/>
          <p:nvPr/>
        </p:nvSpPr>
        <p:spPr>
          <a:xfrm>
            <a:off x="2571750" y="1028700"/>
            <a:ext cx="1235154" cy="1263832"/>
          </a:xfrm>
          <a:prstGeom prst="roundRect">
            <a:avLst/>
          </a:pr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0" rIns="0" anchor="ctr"/>
          <a:lstStyle/>
          <a:p>
            <a:pPr algn="ctr">
              <a:lnSpc>
                <a:spcPct val="114000"/>
              </a:lnSpc>
              <a:defRPr/>
            </a:pPr>
            <a:r>
              <a:rPr lang="en-IE" sz="1050" dirty="0">
                <a:latin typeface="ENAIRE Titillium Regular" pitchFamily="50" charset="0"/>
              </a:rPr>
              <a:t>ROSTER EVALUATION</a:t>
            </a:r>
          </a:p>
        </p:txBody>
      </p:sp>
      <p:sp>
        <p:nvSpPr>
          <p:cNvPr id="26" name="25 Rectángulo redondeado"/>
          <p:cNvSpPr/>
          <p:nvPr/>
        </p:nvSpPr>
        <p:spPr>
          <a:xfrm>
            <a:off x="5140132" y="971550"/>
            <a:ext cx="1260668" cy="1280773"/>
          </a:xfrm>
          <a:prstGeom prst="roundRect">
            <a:avLst/>
          </a:pr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0" rIns="0" anchor="ctr"/>
          <a:lstStyle/>
          <a:p>
            <a:pPr algn="ctr">
              <a:lnSpc>
                <a:spcPct val="114000"/>
              </a:lnSpc>
              <a:defRPr/>
            </a:pPr>
            <a:r>
              <a:rPr lang="en-IE" sz="1050" dirty="0">
                <a:latin typeface="ENAIRE Titillium Regular" pitchFamily="50" charset="0"/>
              </a:rPr>
              <a:t>WEB </a:t>
            </a:r>
          </a:p>
          <a:p>
            <a:pPr algn="ctr">
              <a:lnSpc>
                <a:spcPct val="114000"/>
              </a:lnSpc>
              <a:defRPr/>
            </a:pPr>
            <a:r>
              <a:rPr lang="en-IE" sz="1050" dirty="0">
                <a:latin typeface="ENAIRE Titillium Regular" pitchFamily="50" charset="0"/>
              </a:rPr>
              <a:t>SURVEY</a:t>
            </a:r>
            <a:endParaRPr lang="es-ES" sz="1050" dirty="0">
              <a:latin typeface="ENAIRE Titillium Regular" pitchFamily="50" charset="0"/>
            </a:endParaRPr>
          </a:p>
        </p:txBody>
      </p:sp>
      <p:sp>
        <p:nvSpPr>
          <p:cNvPr id="27" name="26 Rectángulo redondeado"/>
          <p:cNvSpPr/>
          <p:nvPr/>
        </p:nvSpPr>
        <p:spPr>
          <a:xfrm>
            <a:off x="2571750" y="3125050"/>
            <a:ext cx="1235154" cy="1218350"/>
          </a:xfrm>
          <a:prstGeom prst="roundRect">
            <a:avLst/>
          </a:pr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0" rIns="0" anchor="ctr"/>
          <a:lstStyle/>
          <a:p>
            <a:pPr algn="ctr">
              <a:lnSpc>
                <a:spcPct val="114000"/>
              </a:lnSpc>
              <a:defRPr/>
            </a:pPr>
            <a:r>
              <a:rPr lang="en-IE" sz="1050" dirty="0">
                <a:latin typeface="ENAIRE Titillium Regular" pitchFamily="50" charset="0"/>
              </a:rPr>
              <a:t>Workload and FOCUS</a:t>
            </a:r>
          </a:p>
          <a:p>
            <a:pPr algn="ctr">
              <a:lnSpc>
                <a:spcPct val="114000"/>
              </a:lnSpc>
              <a:defRPr/>
            </a:pPr>
            <a:r>
              <a:rPr lang="en-IE" sz="1050" dirty="0">
                <a:latin typeface="ENAIRE Titillium Regular" pitchFamily="50" charset="0"/>
              </a:rPr>
              <a:t>GROUPS</a:t>
            </a:r>
          </a:p>
        </p:txBody>
      </p:sp>
      <p:sp>
        <p:nvSpPr>
          <p:cNvPr id="29" name="28 Rectángulo redondeado"/>
          <p:cNvSpPr/>
          <p:nvPr/>
        </p:nvSpPr>
        <p:spPr>
          <a:xfrm>
            <a:off x="5029200" y="3182200"/>
            <a:ext cx="1260668" cy="1218350"/>
          </a:xfrm>
          <a:prstGeom prst="roundRect">
            <a:avLst/>
          </a:pr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0" rIns="0" anchor="ctr"/>
          <a:lstStyle/>
          <a:p>
            <a:pPr algn="ctr">
              <a:lnSpc>
                <a:spcPct val="114000"/>
              </a:lnSpc>
              <a:defRPr/>
            </a:pPr>
            <a:r>
              <a:rPr lang="en-IE" sz="1050" dirty="0">
                <a:latin typeface="ENAIRE Titillium Regular" pitchFamily="50" charset="0"/>
              </a:rPr>
              <a:t>SLEEP DURATION AND QUALITY</a:t>
            </a:r>
          </a:p>
        </p:txBody>
      </p:sp>
      <p:sp>
        <p:nvSpPr>
          <p:cNvPr id="9" name="17 Rectángulo redondeado"/>
          <p:cNvSpPr/>
          <p:nvPr/>
        </p:nvSpPr>
        <p:spPr>
          <a:xfrm>
            <a:off x="3829050" y="2057400"/>
            <a:ext cx="1235154" cy="1263832"/>
          </a:xfrm>
          <a:prstGeom prst="roundRect">
            <a:avLst/>
          </a:pr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0" rIns="0" anchor="ctr"/>
          <a:lstStyle/>
          <a:p>
            <a:pPr algn="ctr">
              <a:lnSpc>
                <a:spcPct val="114000"/>
              </a:lnSpc>
              <a:defRPr/>
            </a:pPr>
            <a:r>
              <a:rPr lang="en-IE" sz="1050" dirty="0">
                <a:latin typeface="ENAIRE Titillium Regular" pitchFamily="50" charset="0"/>
              </a:rPr>
              <a:t>Stress and other factors</a:t>
            </a:r>
          </a:p>
        </p:txBody>
      </p:sp>
    </p:spTree>
    <p:extLst>
      <p:ext uri="{BB962C8B-B14F-4D97-AF65-F5344CB8AC3E}">
        <p14:creationId xmlns:p14="http://schemas.microsoft.com/office/powerpoint/2010/main" val="34511457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3418C58-4A97-467F-A8B8-6EE9261AF07C}" type="slidenum">
              <a:rPr lang="en-GB" smtClean="0"/>
              <a:pPr>
                <a:defRPr/>
              </a:pPr>
              <a:t>20</a:t>
            </a:fld>
            <a:endParaRPr lang="en-GB" dirty="0"/>
          </a:p>
        </p:txBody>
      </p:sp>
      <p:pic>
        <p:nvPicPr>
          <p:cNvPr id="5" name="Picture 4"/>
          <p:cNvPicPr>
            <a:picLocks noChangeAspect="1"/>
          </p:cNvPicPr>
          <p:nvPr/>
        </p:nvPicPr>
        <p:blipFill>
          <a:blip r:embed="rId3"/>
          <a:stretch>
            <a:fillRect/>
          </a:stretch>
        </p:blipFill>
        <p:spPr>
          <a:xfrm>
            <a:off x="2475893" y="1751534"/>
            <a:ext cx="3778015" cy="1988429"/>
          </a:xfrm>
          <a:prstGeom prst="rect">
            <a:avLst/>
          </a:prstGeom>
        </p:spPr>
      </p:pic>
    </p:spTree>
    <p:extLst>
      <p:ext uri="{BB962C8B-B14F-4D97-AF65-F5344CB8AC3E}">
        <p14:creationId xmlns:p14="http://schemas.microsoft.com/office/powerpoint/2010/main" val="72805775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Plenty</a:t>
            </a:r>
            <a:r>
              <a:rPr lang="fr-FR" dirty="0" smtClean="0"/>
              <a:t> of data </a:t>
            </a:r>
            <a:r>
              <a:rPr lang="fr-FR" dirty="0" err="1" smtClean="0"/>
              <a:t>available</a:t>
            </a:r>
            <a:r>
              <a:rPr lang="fr-FR" dirty="0"/>
              <a:t> </a:t>
            </a:r>
            <a:r>
              <a:rPr lang="fr-FR" dirty="0" err="1" smtClean="0"/>
              <a:t>from</a:t>
            </a:r>
            <a:r>
              <a:rPr lang="fr-FR" dirty="0" smtClean="0"/>
              <a:t> </a:t>
            </a:r>
            <a:r>
              <a:rPr lang="fr-FR" dirty="0" err="1" smtClean="0"/>
              <a:t>Various</a:t>
            </a:r>
            <a:r>
              <a:rPr lang="fr-FR" dirty="0" smtClean="0"/>
              <a:t> ANSP</a:t>
            </a:r>
            <a:endParaRPr lang="fr-FR" dirty="0"/>
          </a:p>
        </p:txBody>
      </p:sp>
      <p:pic>
        <p:nvPicPr>
          <p:cNvPr id="3" name="Picture 2"/>
          <p:cNvPicPr>
            <a:picLocks noChangeAspect="1"/>
          </p:cNvPicPr>
          <p:nvPr/>
        </p:nvPicPr>
        <p:blipFill>
          <a:blip r:embed="rId2"/>
          <a:stretch>
            <a:fillRect/>
          </a:stretch>
        </p:blipFill>
        <p:spPr>
          <a:xfrm>
            <a:off x="5857363" y="777560"/>
            <a:ext cx="2790451" cy="4338811"/>
          </a:xfrm>
          <a:prstGeom prst="rect">
            <a:avLst/>
          </a:prstGeom>
        </p:spPr>
      </p:pic>
      <p:pic>
        <p:nvPicPr>
          <p:cNvPr id="6" name="Picture 5"/>
          <p:cNvPicPr>
            <a:picLocks noChangeAspect="1"/>
          </p:cNvPicPr>
          <p:nvPr/>
        </p:nvPicPr>
        <p:blipFill>
          <a:blip r:embed="rId3"/>
          <a:stretch>
            <a:fillRect/>
          </a:stretch>
        </p:blipFill>
        <p:spPr>
          <a:xfrm>
            <a:off x="395560" y="930324"/>
            <a:ext cx="3348430" cy="2098158"/>
          </a:xfrm>
          <a:prstGeom prst="rect">
            <a:avLst/>
          </a:prstGeom>
        </p:spPr>
      </p:pic>
      <p:pic>
        <p:nvPicPr>
          <p:cNvPr id="7" name="Picture 6"/>
          <p:cNvPicPr>
            <a:picLocks noChangeAspect="1"/>
          </p:cNvPicPr>
          <p:nvPr/>
        </p:nvPicPr>
        <p:blipFill>
          <a:blip r:embed="rId4"/>
          <a:stretch>
            <a:fillRect/>
          </a:stretch>
        </p:blipFill>
        <p:spPr>
          <a:xfrm>
            <a:off x="2190307" y="2838849"/>
            <a:ext cx="3667056" cy="2250916"/>
          </a:xfrm>
          <a:prstGeom prst="rect">
            <a:avLst/>
          </a:prstGeom>
        </p:spPr>
      </p:pic>
    </p:spTree>
    <p:extLst>
      <p:ext uri="{BB962C8B-B14F-4D97-AF65-F5344CB8AC3E}">
        <p14:creationId xmlns:p14="http://schemas.microsoft.com/office/powerpoint/2010/main" val="22450614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A44537-5025-0A49-945A-A84E497B38CF}" type="slidenum">
              <a:rPr lang="fr-FR" altLang="fr-FR" smtClean="0"/>
              <a:pPr/>
              <a:t>4</a:t>
            </a:fld>
            <a:endParaRPr lang="fr-FR" altLang="fr-FR"/>
          </a:p>
        </p:txBody>
      </p:sp>
      <p:pic>
        <p:nvPicPr>
          <p:cNvPr id="2" name="Picture 1"/>
          <p:cNvPicPr>
            <a:picLocks noChangeAspect="1"/>
          </p:cNvPicPr>
          <p:nvPr/>
        </p:nvPicPr>
        <p:blipFill>
          <a:blip r:embed="rId3"/>
          <a:stretch>
            <a:fillRect/>
          </a:stretch>
        </p:blipFill>
        <p:spPr>
          <a:xfrm>
            <a:off x="0" y="734153"/>
            <a:ext cx="8256588" cy="4369465"/>
          </a:xfrm>
          <a:prstGeom prst="rect">
            <a:avLst/>
          </a:prstGeom>
        </p:spPr>
      </p:pic>
    </p:spTree>
    <p:extLst>
      <p:ext uri="{BB962C8B-B14F-4D97-AF65-F5344CB8AC3E}">
        <p14:creationId xmlns:p14="http://schemas.microsoft.com/office/powerpoint/2010/main" val="542667010"/>
      </p:ext>
    </p:extLst>
  </p:cSld>
  <p:clrMapOvr>
    <a:masterClrMapping/>
  </p:clrMapOvr>
  <p:transition advTm="30954">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A44537-5025-0A49-945A-A84E497B38CF}" type="slidenum">
              <a:rPr lang="fr-FR" altLang="fr-FR" smtClean="0"/>
              <a:pPr/>
              <a:t>5</a:t>
            </a:fld>
            <a:endParaRPr lang="fr-FR" altLang="fr-FR"/>
          </a:p>
        </p:txBody>
      </p:sp>
      <p:pic>
        <p:nvPicPr>
          <p:cNvPr id="4" name="Picture 3"/>
          <p:cNvPicPr>
            <a:picLocks noChangeAspect="1"/>
          </p:cNvPicPr>
          <p:nvPr/>
        </p:nvPicPr>
        <p:blipFill>
          <a:blip r:embed="rId2"/>
          <a:stretch>
            <a:fillRect/>
          </a:stretch>
        </p:blipFill>
        <p:spPr>
          <a:xfrm>
            <a:off x="864780" y="172456"/>
            <a:ext cx="6799299" cy="4733612"/>
          </a:xfrm>
          <a:prstGeom prst="rect">
            <a:avLst/>
          </a:prstGeom>
        </p:spPr>
      </p:pic>
    </p:spTree>
    <p:extLst>
      <p:ext uri="{BB962C8B-B14F-4D97-AF65-F5344CB8AC3E}">
        <p14:creationId xmlns:p14="http://schemas.microsoft.com/office/powerpoint/2010/main" val="408915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A44537-5025-0A49-945A-A84E497B38CF}" type="slidenum">
              <a:rPr lang="fr-FR" altLang="fr-FR" smtClean="0"/>
              <a:pPr/>
              <a:t>6</a:t>
            </a:fld>
            <a:endParaRPr lang="fr-FR" altLang="fr-FR"/>
          </a:p>
        </p:txBody>
      </p:sp>
      <p:pic>
        <p:nvPicPr>
          <p:cNvPr id="4" name="Picture 3"/>
          <p:cNvPicPr>
            <a:picLocks noChangeAspect="1"/>
          </p:cNvPicPr>
          <p:nvPr/>
        </p:nvPicPr>
        <p:blipFill>
          <a:blip r:embed="rId3"/>
          <a:stretch>
            <a:fillRect/>
          </a:stretch>
        </p:blipFill>
        <p:spPr>
          <a:xfrm>
            <a:off x="116840" y="1009112"/>
            <a:ext cx="9027160" cy="3245937"/>
          </a:xfrm>
          <a:prstGeom prst="rect">
            <a:avLst/>
          </a:prstGeom>
        </p:spPr>
      </p:pic>
    </p:spTree>
    <p:extLst>
      <p:ext uri="{BB962C8B-B14F-4D97-AF65-F5344CB8AC3E}">
        <p14:creationId xmlns:p14="http://schemas.microsoft.com/office/powerpoint/2010/main" val="854517430"/>
      </p:ext>
    </p:extLst>
  </p:cSld>
  <p:clrMapOvr>
    <a:masterClrMapping/>
  </p:clrMapOvr>
  <p:transition advTm="56793">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pPr>
              <a:defRPr/>
            </a:pPr>
            <a:fld id="{B93EBD2D-679D-4BFE-8A56-85DD45C4CE45}" type="slidenum">
              <a:rPr lang="es-ES" smtClean="0"/>
              <a:pPr>
                <a:defRPr/>
              </a:pPr>
              <a:t>7</a:t>
            </a:fld>
            <a:endParaRPr lang="es-ES"/>
          </a:p>
        </p:txBody>
      </p:sp>
      <p:sp>
        <p:nvSpPr>
          <p:cNvPr id="5" name="TextBox 4"/>
          <p:cNvSpPr txBox="1"/>
          <p:nvPr/>
        </p:nvSpPr>
        <p:spPr>
          <a:xfrm>
            <a:off x="1052992" y="1022780"/>
            <a:ext cx="7644441" cy="3908762"/>
          </a:xfrm>
          <a:prstGeom prst="rect">
            <a:avLst/>
          </a:prstGeom>
          <a:noFill/>
        </p:spPr>
        <p:txBody>
          <a:bodyPr wrap="square" rtlCol="0">
            <a:spAutoFit/>
          </a:bodyPr>
          <a:lstStyle/>
          <a:p>
            <a:pPr marL="285750" indent="-285750">
              <a:buFont typeface="Arial" panose="020B0604020202020204" pitchFamily="34" charset="0"/>
              <a:buChar char="•"/>
            </a:pPr>
            <a:r>
              <a:rPr lang="fr-FR" sz="1800" dirty="0" err="1" smtClean="0"/>
              <a:t>Some</a:t>
            </a:r>
            <a:r>
              <a:rPr lang="fr-FR" sz="1800" dirty="0" smtClean="0"/>
              <a:t> ANPS do not have a </a:t>
            </a:r>
            <a:r>
              <a:rPr lang="fr-FR" sz="1800" dirty="0" err="1" smtClean="0"/>
              <a:t>rostering</a:t>
            </a:r>
            <a:r>
              <a:rPr lang="fr-FR" sz="1800" dirty="0" smtClean="0"/>
              <a:t> system in place (</a:t>
            </a:r>
            <a:r>
              <a:rPr lang="fr-FR" sz="1800" dirty="0" err="1" smtClean="0"/>
              <a:t>rostering</a:t>
            </a:r>
            <a:r>
              <a:rPr lang="fr-FR" sz="1800" dirty="0" smtClean="0"/>
              <a:t> system = patterns of shift and </a:t>
            </a:r>
            <a:r>
              <a:rPr lang="fr-FR" sz="1800" dirty="0" err="1" smtClean="0"/>
              <a:t>rostering</a:t>
            </a:r>
            <a:r>
              <a:rPr lang="fr-FR" sz="1800" dirty="0" smtClean="0"/>
              <a:t>) </a:t>
            </a:r>
            <a:r>
              <a:rPr lang="fr-FR" sz="1800" dirty="0" err="1" smtClean="0"/>
              <a:t>Then</a:t>
            </a:r>
            <a:r>
              <a:rPr lang="fr-FR" sz="1800" dirty="0" smtClean="0"/>
              <a:t> </a:t>
            </a:r>
            <a:r>
              <a:rPr lang="fr-FR" sz="1800" dirty="0" err="1" smtClean="0"/>
              <a:t>it</a:t>
            </a:r>
            <a:r>
              <a:rPr lang="fr-FR" sz="1800" dirty="0" smtClean="0"/>
              <a:t> </a:t>
            </a:r>
            <a:r>
              <a:rPr lang="fr-FR" sz="1800" dirty="0" err="1" smtClean="0"/>
              <a:t>is</a:t>
            </a:r>
            <a:r>
              <a:rPr lang="fr-FR" sz="1800" dirty="0" smtClean="0"/>
              <a:t> </a:t>
            </a:r>
            <a:r>
              <a:rPr lang="fr-FR" sz="1800" dirty="0" err="1" smtClean="0"/>
              <a:t>difficult</a:t>
            </a:r>
            <a:r>
              <a:rPr lang="fr-FR" sz="1800" dirty="0" smtClean="0"/>
              <a:t> to have a prescriptive </a:t>
            </a:r>
            <a:r>
              <a:rPr lang="fr-FR" sz="1800" dirty="0" err="1" smtClean="0"/>
              <a:t>approach</a:t>
            </a:r>
            <a:r>
              <a:rPr lang="fr-FR" sz="1800" dirty="0" smtClean="0"/>
              <a:t>.</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err="1" smtClean="0"/>
              <a:t>Some</a:t>
            </a:r>
            <a:r>
              <a:rPr lang="fr-FR" sz="1800" dirty="0"/>
              <a:t> </a:t>
            </a:r>
            <a:r>
              <a:rPr lang="fr-FR" sz="1800" dirty="0" smtClean="0"/>
              <a:t>ANSP have a </a:t>
            </a:r>
            <a:r>
              <a:rPr lang="fr-FR" sz="1800" dirty="0" err="1" smtClean="0"/>
              <a:t>rostering</a:t>
            </a:r>
            <a:r>
              <a:rPr lang="fr-FR" sz="1800" dirty="0" smtClean="0"/>
              <a:t> system but </a:t>
            </a:r>
            <a:r>
              <a:rPr lang="fr-FR" sz="1800" dirty="0" err="1" smtClean="0"/>
              <a:t>with</a:t>
            </a:r>
            <a:r>
              <a:rPr lang="fr-FR" sz="1800" dirty="0" smtClean="0"/>
              <a:t> </a:t>
            </a:r>
            <a:r>
              <a:rPr lang="fr-FR" sz="1800" dirty="0" err="1" smtClean="0"/>
              <a:t>very</a:t>
            </a:r>
            <a:r>
              <a:rPr lang="fr-FR" sz="1800" dirty="0" smtClean="0"/>
              <a:t> few </a:t>
            </a:r>
            <a:r>
              <a:rPr lang="fr-FR" sz="1800" dirty="0" err="1" smtClean="0"/>
              <a:t>limits</a:t>
            </a:r>
            <a:r>
              <a:rPr lang="fr-FR" sz="1800" dirty="0" smtClean="0"/>
              <a:t>… and </a:t>
            </a:r>
            <a:r>
              <a:rPr lang="fr-FR" sz="1800" dirty="0" err="1" smtClean="0"/>
              <a:t>since</a:t>
            </a:r>
            <a:r>
              <a:rPr lang="fr-FR" sz="1800" dirty="0" smtClean="0"/>
              <a:t> the introduction of  the EU </a:t>
            </a:r>
            <a:r>
              <a:rPr lang="fr-FR" sz="1800" dirty="0" err="1" smtClean="0"/>
              <a:t>Regulation</a:t>
            </a:r>
            <a:r>
              <a:rPr lang="fr-FR" sz="1800" dirty="0" smtClean="0"/>
              <a:t> 373 </a:t>
            </a:r>
            <a:r>
              <a:rPr lang="fr-FR" sz="1800" dirty="0" err="1" smtClean="0"/>
              <a:t>they</a:t>
            </a:r>
            <a:r>
              <a:rPr lang="fr-FR" sz="1800" dirty="0" smtClean="0"/>
              <a:t> have </a:t>
            </a:r>
            <a:r>
              <a:rPr lang="fr-FR" sz="1800" dirty="0" err="1" smtClean="0"/>
              <a:t>added</a:t>
            </a:r>
            <a:r>
              <a:rPr lang="fr-FR" sz="1800" dirty="0" smtClean="0"/>
              <a:t> a couple of </a:t>
            </a:r>
            <a:r>
              <a:rPr lang="fr-FR" sz="1800" dirty="0" err="1" smtClean="0"/>
              <a:t>constraints</a:t>
            </a:r>
            <a:r>
              <a:rPr lang="fr-FR" sz="1800" dirty="0" smtClean="0"/>
              <a:t> and </a:t>
            </a:r>
            <a:r>
              <a:rPr lang="fr-FR" sz="1800" dirty="0" err="1" smtClean="0"/>
              <a:t>they</a:t>
            </a:r>
            <a:r>
              <a:rPr lang="fr-FR" sz="1800" dirty="0" smtClean="0"/>
              <a:t> </a:t>
            </a:r>
            <a:r>
              <a:rPr lang="fr-FR" sz="1800" dirty="0" err="1" smtClean="0"/>
              <a:t>declare</a:t>
            </a:r>
            <a:r>
              <a:rPr lang="fr-FR" sz="1800" dirty="0" smtClean="0"/>
              <a:t> </a:t>
            </a:r>
            <a:r>
              <a:rPr lang="fr-FR" sz="1800" dirty="0" err="1" smtClean="0"/>
              <a:t>that</a:t>
            </a:r>
            <a:r>
              <a:rPr lang="fr-FR" sz="1800" dirty="0" smtClean="0"/>
              <a:t> </a:t>
            </a:r>
            <a:r>
              <a:rPr lang="fr-FR" sz="1800" dirty="0" err="1" smtClean="0"/>
              <a:t>they</a:t>
            </a:r>
            <a:r>
              <a:rPr lang="fr-FR" sz="1800" dirty="0" smtClean="0"/>
              <a:t> are </a:t>
            </a:r>
            <a:r>
              <a:rPr lang="fr-FR" sz="1800" dirty="0" err="1" smtClean="0"/>
              <a:t>doing</a:t>
            </a:r>
            <a:r>
              <a:rPr lang="fr-FR" sz="1800" dirty="0" smtClean="0"/>
              <a:t> FRMS.</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err="1" smtClean="0"/>
              <a:t>Some</a:t>
            </a:r>
            <a:r>
              <a:rPr lang="fr-FR" sz="1800" dirty="0" smtClean="0"/>
              <a:t> ANSP </a:t>
            </a:r>
            <a:r>
              <a:rPr lang="fr-FR" sz="1800" dirty="0" err="1" smtClean="0"/>
              <a:t>average</a:t>
            </a:r>
            <a:r>
              <a:rPr lang="fr-FR" sz="1800" dirty="0" smtClean="0"/>
              <a:t> data over the </a:t>
            </a:r>
            <a:r>
              <a:rPr lang="fr-FR" sz="1800" dirty="0" err="1" smtClean="0"/>
              <a:t>year</a:t>
            </a:r>
            <a:r>
              <a:rPr lang="fr-FR" sz="1800" dirty="0" smtClean="0"/>
              <a:t> (</a:t>
            </a:r>
            <a:r>
              <a:rPr lang="fr-FR" sz="1800" dirty="0" err="1" smtClean="0"/>
              <a:t>busy</a:t>
            </a:r>
            <a:r>
              <a:rPr lang="fr-FR" sz="1800" dirty="0" smtClean="0"/>
              <a:t> </a:t>
            </a:r>
            <a:r>
              <a:rPr lang="fr-FR" sz="1800" dirty="0" err="1" smtClean="0"/>
              <a:t>summer</a:t>
            </a:r>
            <a:r>
              <a:rPr lang="fr-FR" sz="1800" dirty="0" smtClean="0"/>
              <a:t> </a:t>
            </a:r>
            <a:r>
              <a:rPr lang="fr-FR" sz="1800" dirty="0" err="1" smtClean="0"/>
              <a:t>is</a:t>
            </a:r>
            <a:r>
              <a:rPr lang="fr-FR" sz="1800" dirty="0" smtClean="0"/>
              <a:t> </a:t>
            </a:r>
            <a:r>
              <a:rPr lang="fr-FR" sz="1800" dirty="0" err="1" smtClean="0"/>
              <a:t>compensated</a:t>
            </a:r>
            <a:r>
              <a:rPr lang="fr-FR" sz="1800" dirty="0" smtClean="0"/>
              <a:t> by quiet </a:t>
            </a:r>
            <a:r>
              <a:rPr lang="fr-FR" sz="1800" dirty="0" err="1" smtClean="0"/>
              <a:t>winter</a:t>
            </a:r>
            <a:r>
              <a:rPr lang="fr-FR" sz="1800" dirty="0" smtClean="0"/>
              <a:t>)</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err="1" smtClean="0"/>
              <a:t>Some</a:t>
            </a:r>
            <a:r>
              <a:rPr lang="fr-FR" sz="1800" dirty="0" smtClean="0"/>
              <a:t> ANSP manage fatigue </a:t>
            </a:r>
            <a:r>
              <a:rPr lang="fr-FR" sz="1800" dirty="0" err="1" smtClean="0"/>
              <a:t>only</a:t>
            </a:r>
            <a:r>
              <a:rPr lang="fr-FR" sz="1800" dirty="0" smtClean="0"/>
              <a:t> for </a:t>
            </a:r>
            <a:r>
              <a:rPr lang="fr-FR" sz="1800" dirty="0" err="1" smtClean="0"/>
              <a:t>operational</a:t>
            </a:r>
            <a:r>
              <a:rPr lang="fr-FR" sz="1800" dirty="0" smtClean="0"/>
              <a:t> </a:t>
            </a:r>
            <a:r>
              <a:rPr lang="fr-FR" sz="1800" dirty="0" err="1" smtClean="0"/>
              <a:t>hours</a:t>
            </a:r>
            <a:r>
              <a:rPr lang="fr-FR" sz="1800" dirty="0" smtClean="0"/>
              <a:t>… </a:t>
            </a:r>
          </a:p>
          <a:p>
            <a:endParaRPr lang="fr-FR" sz="1600" dirty="0"/>
          </a:p>
          <a:p>
            <a:endParaRPr lang="en-GB" sz="1600" dirty="0"/>
          </a:p>
        </p:txBody>
      </p:sp>
      <p:sp>
        <p:nvSpPr>
          <p:cNvPr id="7" name="Titre 1"/>
          <p:cNvSpPr txBox="1">
            <a:spLocks/>
          </p:cNvSpPr>
          <p:nvPr/>
        </p:nvSpPr>
        <p:spPr>
          <a:xfrm>
            <a:off x="1543050" y="275035"/>
            <a:ext cx="6509341" cy="582215"/>
          </a:xfrm>
          <a:prstGeom prst="rect">
            <a:avLst/>
          </a:prstGeom>
        </p:spPr>
        <p:txBody>
          <a:bodyPr>
            <a:normAutofit fontScale="97500"/>
          </a:bodyPr>
          <a:lst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1800">
                <a:solidFill>
                  <a:srgbClr val="003366"/>
                </a:solidFill>
                <a:latin typeface="Arial" charset="0"/>
              </a:defRPr>
            </a:lvl2pPr>
            <a:lvl3pPr algn="l" rtl="0" eaLnBrk="1" fontAlgn="base" hangingPunct="1">
              <a:spcBef>
                <a:spcPct val="0"/>
              </a:spcBef>
              <a:spcAft>
                <a:spcPct val="0"/>
              </a:spcAft>
              <a:defRPr sz="1800">
                <a:solidFill>
                  <a:srgbClr val="003366"/>
                </a:solidFill>
                <a:latin typeface="Arial" charset="0"/>
              </a:defRPr>
            </a:lvl3pPr>
            <a:lvl4pPr algn="l" rtl="0" eaLnBrk="1" fontAlgn="base" hangingPunct="1">
              <a:spcBef>
                <a:spcPct val="0"/>
              </a:spcBef>
              <a:spcAft>
                <a:spcPct val="0"/>
              </a:spcAft>
              <a:defRPr sz="1800">
                <a:solidFill>
                  <a:srgbClr val="003366"/>
                </a:solidFill>
                <a:latin typeface="Arial" charset="0"/>
              </a:defRPr>
            </a:lvl4pPr>
            <a:lvl5pPr algn="l" rtl="0" eaLnBrk="1" fontAlgn="base" hangingPunct="1">
              <a:spcBef>
                <a:spcPct val="0"/>
              </a:spcBef>
              <a:spcAft>
                <a:spcPct val="0"/>
              </a:spcAft>
              <a:defRPr sz="1800">
                <a:solidFill>
                  <a:srgbClr val="003366"/>
                </a:solidFill>
                <a:latin typeface="Arial" charset="0"/>
              </a:defRPr>
            </a:lvl5pPr>
            <a:lvl6pPr marL="342900" algn="l" rtl="0" eaLnBrk="1" fontAlgn="base" hangingPunct="1">
              <a:spcBef>
                <a:spcPct val="0"/>
              </a:spcBef>
              <a:spcAft>
                <a:spcPct val="0"/>
              </a:spcAft>
              <a:defRPr sz="1800">
                <a:solidFill>
                  <a:srgbClr val="003366"/>
                </a:solidFill>
                <a:latin typeface="Arial" charset="0"/>
              </a:defRPr>
            </a:lvl6pPr>
            <a:lvl7pPr marL="685800" algn="l" rtl="0" eaLnBrk="1" fontAlgn="base" hangingPunct="1">
              <a:spcBef>
                <a:spcPct val="0"/>
              </a:spcBef>
              <a:spcAft>
                <a:spcPct val="0"/>
              </a:spcAft>
              <a:defRPr sz="1800">
                <a:solidFill>
                  <a:srgbClr val="003366"/>
                </a:solidFill>
                <a:latin typeface="Arial" charset="0"/>
              </a:defRPr>
            </a:lvl7pPr>
            <a:lvl8pPr marL="1028700" algn="l" rtl="0" eaLnBrk="1" fontAlgn="base" hangingPunct="1">
              <a:spcBef>
                <a:spcPct val="0"/>
              </a:spcBef>
              <a:spcAft>
                <a:spcPct val="0"/>
              </a:spcAft>
              <a:defRPr sz="1800">
                <a:solidFill>
                  <a:srgbClr val="003366"/>
                </a:solidFill>
                <a:latin typeface="Arial" charset="0"/>
              </a:defRPr>
            </a:lvl8pPr>
            <a:lvl9pPr marL="1371600" algn="l" rtl="0" eaLnBrk="1" fontAlgn="base" hangingPunct="1">
              <a:spcBef>
                <a:spcPct val="0"/>
              </a:spcBef>
              <a:spcAft>
                <a:spcPct val="0"/>
              </a:spcAft>
              <a:defRPr sz="1800">
                <a:solidFill>
                  <a:srgbClr val="003366"/>
                </a:solidFill>
                <a:latin typeface="Arial" charset="0"/>
              </a:defRPr>
            </a:lvl9pPr>
          </a:lstStyle>
          <a:p>
            <a:pPr defTabSz="914400"/>
            <a:r>
              <a:rPr lang="fr-FR" kern="0" dirty="0" err="1" smtClean="0">
                <a:solidFill>
                  <a:schemeClr val="accent1">
                    <a:lumMod val="60000"/>
                    <a:lumOff val="40000"/>
                  </a:schemeClr>
                </a:solidFill>
              </a:rPr>
              <a:t>Some</a:t>
            </a:r>
            <a:r>
              <a:rPr lang="fr-FR" kern="0" dirty="0" smtClean="0">
                <a:solidFill>
                  <a:schemeClr val="accent1">
                    <a:lumMod val="60000"/>
                    <a:lumOff val="40000"/>
                  </a:schemeClr>
                </a:solidFill>
              </a:rPr>
              <a:t> issues </a:t>
            </a:r>
            <a:r>
              <a:rPr lang="fr-FR" kern="0" dirty="0" err="1" smtClean="0">
                <a:solidFill>
                  <a:schemeClr val="accent1">
                    <a:lumMod val="60000"/>
                    <a:lumOff val="40000"/>
                  </a:schemeClr>
                </a:solidFill>
              </a:rPr>
              <a:t>identified</a:t>
            </a:r>
            <a:r>
              <a:rPr lang="fr-FR" kern="0" dirty="0" smtClean="0">
                <a:solidFill>
                  <a:schemeClr val="accent1">
                    <a:lumMod val="60000"/>
                    <a:lumOff val="40000"/>
                  </a:schemeClr>
                </a:solidFill>
              </a:rPr>
              <a:t> </a:t>
            </a:r>
            <a:r>
              <a:rPr lang="fr-FR" kern="0" dirty="0" err="1" smtClean="0">
                <a:solidFill>
                  <a:schemeClr val="accent1">
                    <a:lumMod val="60000"/>
                    <a:lumOff val="40000"/>
                  </a:schemeClr>
                </a:solidFill>
              </a:rPr>
              <a:t>from</a:t>
            </a:r>
            <a:r>
              <a:rPr lang="fr-FR" kern="0" dirty="0" smtClean="0">
                <a:solidFill>
                  <a:schemeClr val="accent1">
                    <a:lumMod val="60000"/>
                    <a:lumOff val="40000"/>
                  </a:schemeClr>
                </a:solidFill>
              </a:rPr>
              <a:t> the </a:t>
            </a:r>
            <a:r>
              <a:rPr lang="fr-FR" kern="0" dirty="0" err="1" smtClean="0">
                <a:solidFill>
                  <a:schemeClr val="accent1">
                    <a:lumMod val="60000"/>
                    <a:lumOff val="40000"/>
                  </a:schemeClr>
                </a:solidFill>
              </a:rPr>
              <a:t>field</a:t>
            </a:r>
            <a:endParaRPr lang="fr-FR" kern="0" dirty="0">
              <a:solidFill>
                <a:schemeClr val="accent1">
                  <a:lumMod val="60000"/>
                  <a:lumOff val="40000"/>
                </a:schemeClr>
              </a:solidFill>
            </a:endParaRPr>
          </a:p>
        </p:txBody>
      </p:sp>
    </p:spTree>
    <p:extLst>
      <p:ext uri="{BB962C8B-B14F-4D97-AF65-F5344CB8AC3E}">
        <p14:creationId xmlns:p14="http://schemas.microsoft.com/office/powerpoint/2010/main" val="3923208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1" y="286857"/>
            <a:ext cx="6322828" cy="4736018"/>
          </a:xfrm>
          <a:prstGeom prst="rect">
            <a:avLst/>
          </a:prstGeom>
        </p:spPr>
      </p:pic>
      <p:sp>
        <p:nvSpPr>
          <p:cNvPr id="3" name="TextBox 2"/>
          <p:cNvSpPr txBox="1"/>
          <p:nvPr/>
        </p:nvSpPr>
        <p:spPr>
          <a:xfrm>
            <a:off x="1314284" y="1928038"/>
            <a:ext cx="5940216" cy="3477875"/>
          </a:xfrm>
          <a:prstGeom prst="rect">
            <a:avLst/>
          </a:prstGeom>
          <a:noFill/>
        </p:spPr>
        <p:txBody>
          <a:bodyPr wrap="none" rtlCol="0">
            <a:spAutoFit/>
          </a:bodyPr>
          <a:lstStyle/>
          <a:p>
            <a:r>
              <a:rPr lang="fr-FR" sz="2000" b="1" dirty="0" smtClean="0"/>
              <a:t>FRM </a:t>
            </a:r>
            <a:r>
              <a:rPr lang="fr-FR" sz="2000" b="1" dirty="0" err="1" smtClean="0"/>
              <a:t>will</a:t>
            </a:r>
            <a:r>
              <a:rPr lang="fr-FR" sz="2000" b="1" dirty="0" smtClean="0"/>
              <a:t> </a:t>
            </a:r>
            <a:r>
              <a:rPr lang="fr-FR" sz="2000" b="1" dirty="0" err="1" smtClean="0"/>
              <a:t>never</a:t>
            </a:r>
            <a:r>
              <a:rPr lang="fr-FR" sz="2000" b="1" dirty="0" smtClean="0"/>
              <a:t> </a:t>
            </a:r>
            <a:r>
              <a:rPr lang="fr-FR" sz="2000" b="1" dirty="0" err="1" smtClean="0"/>
              <a:t>compensate</a:t>
            </a:r>
            <a:r>
              <a:rPr lang="fr-FR" sz="2000" b="1" dirty="0" smtClean="0"/>
              <a:t> for </a:t>
            </a:r>
            <a:r>
              <a:rPr lang="fr-FR" sz="2000" b="1" dirty="0" err="1" smtClean="0"/>
              <a:t>staffing</a:t>
            </a:r>
            <a:r>
              <a:rPr lang="fr-FR" sz="2000" b="1" dirty="0" smtClean="0"/>
              <a:t> </a:t>
            </a:r>
            <a:r>
              <a:rPr lang="fr-FR" sz="2000" b="1" dirty="0" err="1" smtClean="0"/>
              <a:t>shortage</a:t>
            </a:r>
            <a:r>
              <a:rPr lang="fr-FR" sz="2000" b="1" dirty="0" smtClean="0"/>
              <a:t>…</a:t>
            </a:r>
            <a:br>
              <a:rPr lang="fr-FR" sz="2000" b="1" dirty="0" smtClean="0"/>
            </a:br>
            <a:endParaRPr lang="fr-FR" sz="2000" b="1" dirty="0"/>
          </a:p>
          <a:p>
            <a:r>
              <a:rPr lang="fr-FR" sz="2000" b="1" dirty="0" smtClean="0"/>
              <a:t>FRM and FRMS are </a:t>
            </a:r>
            <a:r>
              <a:rPr lang="fr-FR" sz="2000" b="1" dirty="0" err="1" smtClean="0"/>
              <a:t>additional</a:t>
            </a:r>
            <a:r>
              <a:rPr lang="fr-FR" sz="2000" b="1" dirty="0" smtClean="0"/>
              <a:t> </a:t>
            </a:r>
            <a:r>
              <a:rPr lang="fr-FR" sz="2000" b="1" dirty="0" err="1" smtClean="0"/>
              <a:t>cost</a:t>
            </a:r>
            <a:r>
              <a:rPr lang="fr-FR" sz="2000" b="1" dirty="0" smtClean="0"/>
              <a:t>… </a:t>
            </a:r>
            <a:br>
              <a:rPr lang="fr-FR" sz="2000" b="1" dirty="0" smtClean="0"/>
            </a:br>
            <a:r>
              <a:rPr lang="fr-FR" sz="2000" b="1" dirty="0" err="1" smtClean="0"/>
              <a:t>that</a:t>
            </a:r>
            <a:r>
              <a:rPr lang="fr-FR" sz="2000" b="1" dirty="0" smtClean="0"/>
              <a:t> </a:t>
            </a:r>
            <a:r>
              <a:rPr lang="fr-FR" sz="2000" b="1" dirty="0" err="1" smtClean="0"/>
              <a:t>can</a:t>
            </a:r>
            <a:r>
              <a:rPr lang="fr-FR" sz="2000" b="1" dirty="0" smtClean="0"/>
              <a:t> </a:t>
            </a:r>
            <a:r>
              <a:rPr lang="fr-FR" sz="2000" b="1" dirty="0" err="1" smtClean="0"/>
              <a:t>bring</a:t>
            </a:r>
            <a:r>
              <a:rPr lang="fr-FR" sz="2000" b="1" dirty="0" smtClean="0"/>
              <a:t> </a:t>
            </a:r>
            <a:r>
              <a:rPr lang="fr-FR" sz="2000" b="1" dirty="0" err="1" smtClean="0"/>
              <a:t>mid</a:t>
            </a:r>
            <a:r>
              <a:rPr lang="fr-FR" sz="2000" b="1" dirty="0" smtClean="0"/>
              <a:t> </a:t>
            </a:r>
            <a:r>
              <a:rPr lang="fr-FR" sz="2000" b="1" dirty="0" err="1" smtClean="0"/>
              <a:t>term</a:t>
            </a:r>
            <a:r>
              <a:rPr lang="fr-FR" sz="2000" b="1" dirty="0" smtClean="0"/>
              <a:t> to long </a:t>
            </a:r>
            <a:r>
              <a:rPr lang="fr-FR" sz="2000" b="1" dirty="0" err="1" smtClean="0"/>
              <a:t>term</a:t>
            </a:r>
            <a:r>
              <a:rPr lang="fr-FR" sz="2000" b="1" dirty="0" smtClean="0"/>
              <a:t> </a:t>
            </a:r>
            <a:r>
              <a:rPr lang="fr-FR" sz="2000" b="1" dirty="0" err="1" smtClean="0"/>
              <a:t>benefits</a:t>
            </a:r>
            <a:r>
              <a:rPr lang="fr-FR" sz="2000" b="1" dirty="0" smtClean="0"/>
              <a:t> </a:t>
            </a:r>
            <a:br>
              <a:rPr lang="fr-FR" sz="2000" b="1" dirty="0" smtClean="0"/>
            </a:br>
            <a:r>
              <a:rPr lang="fr-FR" sz="2000" b="1" dirty="0" smtClean="0"/>
              <a:t>and return on </a:t>
            </a:r>
            <a:r>
              <a:rPr lang="fr-FR" sz="2000" b="1" dirty="0" err="1" smtClean="0"/>
              <a:t>investment</a:t>
            </a:r>
            <a:endParaRPr lang="fr-FR" sz="2000" b="1" dirty="0" smtClean="0"/>
          </a:p>
          <a:p>
            <a:endParaRPr lang="fr-FR" sz="2000" b="1" dirty="0"/>
          </a:p>
          <a:p>
            <a:r>
              <a:rPr lang="fr-FR" sz="2000" b="1" dirty="0" err="1" smtClean="0"/>
              <a:t>We</a:t>
            </a:r>
            <a:r>
              <a:rPr lang="fr-FR" sz="2000" b="1" dirty="0" smtClean="0"/>
              <a:t> are not good at </a:t>
            </a:r>
            <a:r>
              <a:rPr lang="fr-FR" sz="2000" b="1" dirty="0" err="1" smtClean="0"/>
              <a:t>assessing</a:t>
            </a:r>
            <a:r>
              <a:rPr lang="fr-FR" sz="2000" b="1" dirty="0" smtClean="0"/>
              <a:t> </a:t>
            </a:r>
            <a:r>
              <a:rPr lang="fr-FR" sz="2000" b="1" dirty="0" err="1" smtClean="0"/>
              <a:t>our</a:t>
            </a:r>
            <a:r>
              <a:rPr lang="fr-FR" sz="2000" b="1" dirty="0" smtClean="0"/>
              <a:t> </a:t>
            </a:r>
            <a:r>
              <a:rPr lang="fr-FR" sz="2000" b="1" dirty="0" err="1" smtClean="0"/>
              <a:t>own</a:t>
            </a:r>
            <a:r>
              <a:rPr lang="fr-FR" sz="2000" b="1" dirty="0" smtClean="0"/>
              <a:t> </a:t>
            </a:r>
            <a:r>
              <a:rPr lang="fr-FR" sz="2000" b="1" dirty="0" err="1" smtClean="0"/>
              <a:t>level</a:t>
            </a:r>
            <a:r>
              <a:rPr lang="fr-FR" sz="2000" b="1" dirty="0" smtClean="0"/>
              <a:t> of </a:t>
            </a:r>
            <a:br>
              <a:rPr lang="fr-FR" sz="2000" b="1" dirty="0" smtClean="0"/>
            </a:br>
            <a:r>
              <a:rPr lang="fr-FR" sz="2000" b="1" dirty="0" smtClean="0"/>
              <a:t>Fatigue. </a:t>
            </a:r>
            <a:r>
              <a:rPr lang="fr-FR" sz="2000" b="1" dirty="0"/>
              <a:t> </a:t>
            </a:r>
            <a:r>
              <a:rPr lang="fr-FR" sz="2000" b="1" dirty="0" err="1" smtClean="0"/>
              <a:t>Other</a:t>
            </a:r>
            <a:r>
              <a:rPr lang="fr-FR" sz="2000" b="1" dirty="0" smtClean="0"/>
              <a:t> influences </a:t>
            </a:r>
            <a:r>
              <a:rPr lang="fr-FR" sz="2000" b="1" dirty="0" err="1" smtClean="0"/>
              <a:t>play</a:t>
            </a:r>
            <a:r>
              <a:rPr lang="fr-FR" sz="2000" b="1" dirty="0" smtClean="0"/>
              <a:t> a </a:t>
            </a:r>
            <a:r>
              <a:rPr lang="fr-FR" sz="2000" b="1" dirty="0" err="1" smtClean="0"/>
              <a:t>big</a:t>
            </a:r>
            <a:r>
              <a:rPr lang="fr-FR" sz="2000" b="1" dirty="0" smtClean="0"/>
              <a:t> </a:t>
            </a:r>
            <a:r>
              <a:rPr lang="fr-FR" sz="2000" b="1" dirty="0" err="1" smtClean="0"/>
              <a:t>role</a:t>
            </a:r>
            <a:r>
              <a:rPr lang="fr-FR" sz="2000" b="1" dirty="0" smtClean="0"/>
              <a:t> in the </a:t>
            </a:r>
            <a:br>
              <a:rPr lang="fr-FR" sz="2000" b="1" dirty="0" smtClean="0"/>
            </a:br>
            <a:r>
              <a:rPr lang="fr-FR" sz="2000" b="1" dirty="0" err="1" smtClean="0"/>
              <a:t>choice</a:t>
            </a:r>
            <a:r>
              <a:rPr lang="fr-FR" sz="2000" b="1" dirty="0" smtClean="0"/>
              <a:t> of </a:t>
            </a:r>
            <a:r>
              <a:rPr lang="fr-FR" sz="2000" b="1" dirty="0" err="1" smtClean="0"/>
              <a:t>our</a:t>
            </a:r>
            <a:r>
              <a:rPr lang="fr-FR" sz="2000" b="1" dirty="0" smtClean="0"/>
              <a:t> </a:t>
            </a:r>
            <a:r>
              <a:rPr lang="fr-FR" sz="2000" b="1" dirty="0" err="1" smtClean="0"/>
              <a:t>rosters</a:t>
            </a:r>
            <a:r>
              <a:rPr lang="fr-FR" sz="2000" b="1" dirty="0" smtClean="0"/>
              <a:t>. </a:t>
            </a:r>
          </a:p>
          <a:p>
            <a:endParaRPr lang="fr-FR" sz="2000" b="1" dirty="0" smtClean="0"/>
          </a:p>
          <a:p>
            <a:endParaRPr lang="fr-FR" sz="2000" b="1" dirty="0"/>
          </a:p>
        </p:txBody>
      </p:sp>
    </p:spTree>
    <p:extLst>
      <p:ext uri="{BB962C8B-B14F-4D97-AF65-F5344CB8AC3E}">
        <p14:creationId xmlns:p14="http://schemas.microsoft.com/office/powerpoint/2010/main" val="2013239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 y="270272"/>
            <a:ext cx="7804727" cy="702078"/>
          </a:xfrm>
        </p:spPr>
        <p:txBody>
          <a:bodyPr/>
          <a:lstStyle/>
          <a:p>
            <a:r>
              <a:rPr lang="fr-FR" dirty="0"/>
              <a:t>Guidelines </a:t>
            </a:r>
            <a:r>
              <a:rPr lang="fr-FR" dirty="0" smtClean="0"/>
              <a:t>on fatigue for </a:t>
            </a:r>
            <a:r>
              <a:rPr lang="fr-FR" dirty="0" err="1" smtClean="0"/>
              <a:t>rostering</a:t>
            </a:r>
            <a:endParaRPr lang="en-GB" dirty="0"/>
          </a:p>
        </p:txBody>
      </p:sp>
      <p:sp>
        <p:nvSpPr>
          <p:cNvPr id="3" name="Slide Number Placeholder 2"/>
          <p:cNvSpPr>
            <a:spLocks noGrp="1"/>
          </p:cNvSpPr>
          <p:nvPr>
            <p:ph type="sldNum" sz="quarter" idx="10"/>
          </p:nvPr>
        </p:nvSpPr>
        <p:spPr/>
        <p:txBody>
          <a:bodyPr/>
          <a:lstStyle/>
          <a:p>
            <a:fld id="{45A44537-5025-0A49-945A-A84E497B38CF}" type="slidenum">
              <a:rPr lang="fr-FR" altLang="fr-FR" smtClean="0"/>
              <a:pPr/>
              <a:t>9</a:t>
            </a:fld>
            <a:endParaRPr lang="fr-FR" altLang="fr-FR"/>
          </a:p>
        </p:txBody>
      </p:sp>
      <p:pic>
        <p:nvPicPr>
          <p:cNvPr id="4" name="Picture 3"/>
          <p:cNvPicPr>
            <a:picLocks noChangeAspect="1"/>
          </p:cNvPicPr>
          <p:nvPr/>
        </p:nvPicPr>
        <p:blipFill>
          <a:blip r:embed="rId3"/>
          <a:stretch>
            <a:fillRect/>
          </a:stretch>
        </p:blipFill>
        <p:spPr>
          <a:xfrm>
            <a:off x="2547211" y="1016000"/>
            <a:ext cx="2924611" cy="4101378"/>
          </a:xfrm>
          <a:prstGeom prst="rect">
            <a:avLst/>
          </a:prstGeom>
        </p:spPr>
      </p:pic>
    </p:spTree>
    <p:extLst>
      <p:ext uri="{BB962C8B-B14F-4D97-AF65-F5344CB8AC3E}">
        <p14:creationId xmlns:p14="http://schemas.microsoft.com/office/powerpoint/2010/main" val="558386976"/>
      </p:ext>
    </p:extLst>
  </p:cSld>
  <p:clrMapOvr>
    <a:masterClrMapping/>
  </p:clrMapOvr>
  <p:transition advTm="15024">
    <p:fade/>
  </p:transition>
  <p:timing>
    <p:tnLst>
      <p:par>
        <p:cTn id="1" dur="indefinite" restart="never" nodeType="tmRoot"/>
      </p:par>
    </p:tnLst>
  </p:timing>
</p:sld>
</file>

<file path=ppt/theme/theme1.xml><?xml version="1.0" encoding="utf-8"?>
<a:theme xmlns:a="http://schemas.openxmlformats.org/drawingml/2006/main" name="16_9 Template">
  <a:themeElements>
    <a:clrScheme name="vivid1">
      <a:dk1>
        <a:srgbClr val="000000"/>
      </a:dk1>
      <a:lt1>
        <a:srgbClr val="FFFFFF"/>
      </a:lt1>
      <a:dk2>
        <a:srgbClr val="FF9933"/>
      </a:dk2>
      <a:lt2>
        <a:srgbClr val="5A637C"/>
      </a:lt2>
      <a:accent1>
        <a:srgbClr val="003366"/>
      </a:accent1>
      <a:accent2>
        <a:srgbClr val="3399CC"/>
      </a:accent2>
      <a:accent3>
        <a:srgbClr val="CC0033"/>
      </a:accent3>
      <a:accent4>
        <a:srgbClr val="660000"/>
      </a:accent4>
      <a:accent5>
        <a:srgbClr val="99CC00"/>
      </a:accent5>
      <a:accent6>
        <a:srgbClr val="FFCC00"/>
      </a:accent6>
      <a:hlink>
        <a:srgbClr val="7030A0"/>
      </a:hlink>
      <a:folHlink>
        <a:srgbClr val="CCCCCC"/>
      </a:folHlink>
    </a:clrScheme>
    <a:fontScheme name="ada 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da_169Template" id="{D7C0F329-4F09-454C-A8F5-E29851208FA9}" vid="{ABB359DB-55D0-BB42-80DB-834338E150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IANS 16-9 template for courses v2017-11</Template>
  <TotalTime>0</TotalTime>
  <Words>2234</Words>
  <Application>Microsoft Office PowerPoint</Application>
  <PresentationFormat>On-screen Show (16:9)</PresentationFormat>
  <Paragraphs>238</Paragraphs>
  <Slides>20</Slides>
  <Notes>17</Notes>
  <HiddenSlides>6</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MS PGothic</vt:lpstr>
      <vt:lpstr>Calibri</vt:lpstr>
      <vt:lpstr>Wingdings</vt:lpstr>
      <vt:lpstr>ENAIRE Titillium Regular</vt:lpstr>
      <vt:lpstr>TimesNewRomanPS</vt:lpstr>
      <vt:lpstr>Times New Roman</vt:lpstr>
      <vt:lpstr>MS PGothic</vt:lpstr>
      <vt:lpstr>Courier New</vt:lpstr>
      <vt:lpstr>Myriad Pro</vt:lpstr>
      <vt:lpstr>Arial</vt:lpstr>
      <vt:lpstr>Roboto</vt:lpstr>
      <vt:lpstr>ENAIRE Titillium Light</vt:lpstr>
      <vt:lpstr>16_9 Template</vt:lpstr>
      <vt:lpstr>ATSEP organisation at Maastricht UAC</vt:lpstr>
      <vt:lpstr>EUROCONTROL field studies</vt:lpstr>
      <vt:lpstr>Plenty of data available from Various ANSP</vt:lpstr>
      <vt:lpstr>PowerPoint Presentation</vt:lpstr>
      <vt:lpstr>PowerPoint Presentation</vt:lpstr>
      <vt:lpstr>PowerPoint Presentation</vt:lpstr>
      <vt:lpstr>PowerPoint Presentation</vt:lpstr>
      <vt:lpstr>PowerPoint Presentation</vt:lpstr>
      <vt:lpstr>Guidelines on fatigue for rostering</vt:lpstr>
      <vt:lpstr>General recommendations for rostering  (EUROCONTROL/ANSP coo document 2023)</vt:lpstr>
      <vt:lpstr>General recommendations for rostering  (EUROCONTROL/ANSP coo document 2023)</vt:lpstr>
      <vt:lpstr>General recommendations for rostering  (EUROCONTROL/ANSP coo document 2023)</vt:lpstr>
      <vt:lpstr>General recommendations for rostering  (EUROCONTROL/ANSP coo document 2023)</vt:lpstr>
      <vt:lpstr>General recommendations for rostering  (EUROCONTROL/ANSP coo document 2023)</vt:lpstr>
      <vt:lpstr>General recommendations for rostering  (EUROCONTROL/ANSP coo document 2023)</vt:lpstr>
      <vt:lpstr>General recommendations for rostering  (EUROCONTROL/ANSP coo document 2023)</vt:lpstr>
      <vt:lpstr>General recommendations for rostering  (EUROCONTROL/ANSP coo document 2023)</vt:lpstr>
      <vt:lpstr>General recommendations for rostering</vt:lpstr>
      <vt:lpstr>Other fatigue related work</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2020-03-23T06:31:04Z</dcterms:created>
  <dcterms:modified xsi:type="dcterms:W3CDTF">2023-10-15T14:34:05Z</dcterms:modified>
</cp:coreProperties>
</file>