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0DB-7A2F-BC30-085D-63DFCD072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F3983-8697-AC96-6D42-F54307233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420FE-1DC3-C26C-1591-8A809596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35CCD-F03B-D4D1-7C4B-CD37B8D4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63969-C7C0-0730-E138-71DB6BD7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49E-94E1-8718-027D-105A4670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317F5-72B2-AE58-06B2-850FA32AC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7B48-0040-AA46-3ECE-75261284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7873B-3A86-D2FD-6129-D7F70B9D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41CC-0EA7-D584-768F-97D9E76A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FC162-7FF6-4DCC-0EDC-39BB8A8BE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0282A-4818-E7E4-4437-B425F7AAB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08262-57DF-6052-D40E-1E3EE058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617A-4E9E-6617-C6D9-2979A190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C5FC-D893-CEB3-ACED-993824CF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56B8-1098-4606-8C71-696F378D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DEC6-D9F2-AD97-1832-F739CFBF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A765B-7962-EB15-3E77-8187D55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F5326-D354-EA81-B348-5C2990C6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CC95-9D64-4259-8409-043F152C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5580-9793-5B6F-7A63-29F384B3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8ED-60FC-BA02-DF86-85D3A22E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2C8AB-1EF6-662F-39BB-7A9F8259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1329-B8A5-717C-AA10-6D2DCDEE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83365-97B3-4A4D-B36C-9CA83EDE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9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DE5C-E5C0-725E-853B-C940ED03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1F99-0910-322D-72BC-2C14B4075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2E0F-5437-D3C1-1DDB-837452E87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644A-ACED-2870-DC55-9121E45D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E728F-755E-E17D-3E48-64DB9664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A4A8D-0521-9675-6AD0-29E876FD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5E57-6250-A7DD-E94F-79F496E6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C96C9-2258-334D-143D-707C6675A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1C899-1FED-E583-1368-715C30792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EB6B-6E5F-557A-1963-638C3F230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26A3A-5473-BE1C-FDE0-BEFE92625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255F4-E401-9310-D481-B4DF57C8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387AE-4F37-93A7-CD8B-049AA97A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0FB5D-A83D-497D-09AD-7B17BEB0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E312-1159-1D95-E13D-246166DC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24249-D8A3-1CB8-24D4-06C1FF53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E8159-5826-90EB-D83F-B5555F94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6274A-C878-9FEF-F0CF-3C7CC21B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8B7E3-B3F7-8359-2B88-76151C6C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B1116-E652-32EC-341F-13ABA1D9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75683-7FB4-A9D7-B813-5F5777DC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1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1AA9-01A3-DF57-FC69-6CD4EE10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963C9-1EDD-47ED-610A-3AEBAAD23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84F95-454E-69C4-E2E6-FC7B41EED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CA484-9F32-AAB0-BAAE-AC67419D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ADF97-8B68-4AD2-A22F-851A723C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C768D-00BB-9E5E-F3A7-15492079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ABA9-AEAC-43D6-D5D9-7AADAA72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641CC-D504-7035-D101-926C7EFC8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3EFC7-3240-0239-A543-889FC4106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2D142-9B87-43C5-4F41-F44740C6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2ADEC-CDE8-2C51-EFD3-1F3D7257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7D555-8255-BD5A-B044-52B510C3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95489-88A7-C296-0EEC-55C41E81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9AB5E-7B80-C0DE-9C43-C234840AD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4007-339F-2A1C-B380-6273BCA61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F45C-7BB9-4331-BBE9-282E684B0AF3}" type="datetimeFigureOut">
              <a:rPr lang="en-US" smtClean="0"/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B4B42-F671-F6A6-F823-B3C9E25EC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465F-5C70-9799-7533-E3A2E1E8E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4E73-29A6-4597-B3E4-5E790C20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E3275D-369C-C34C-D7BD-50EB75778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C741E-082D-F740-4097-02BD558A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7290"/>
            <a:ext cx="12192000" cy="1145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100 YEARS AIR TRAFFIC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154C3-F5D7-6321-C3C8-539D1A48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1051133"/>
          </a:xfrm>
        </p:spPr>
        <p:txBody>
          <a:bodyPr>
            <a:normAutofit/>
          </a:bodyPr>
          <a:lstStyle/>
          <a:p>
            <a:r>
              <a:rPr lang="en-US" sz="4400" b="1" dirty="0"/>
              <a:t>THE 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4B4A4-E17F-120A-F790-519097C9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66" y="2697052"/>
            <a:ext cx="3978067" cy="3978067"/>
          </a:xfrm>
          <a:prstGeom prst="rect">
            <a:avLst/>
          </a:prstGeom>
          <a:effectLst>
            <a:outerShdw blurRad="63500" dist="160320" dir="2700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98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3BB43F-9381-99F8-3204-E6AD3C1D5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47BFC0C-8EDF-D57D-6779-4C81163B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665" y="454152"/>
            <a:ext cx="2833497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2"/>
                </a:solidFill>
                <a:effectLst/>
                <a:latin typeface="Calibri Light" panose="020F0502020204030204" pitchFamily="34" charset="0"/>
                <a:ea typeface="+mj-ea"/>
                <a:cs typeface="+mj-cs"/>
              </a:rPr>
              <a:t>THE BOOK</a:t>
            </a:r>
            <a:endParaRPr lang="en-BE" sz="48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350FDA-DFBF-09EF-F5AA-6E93A3AB1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1809594"/>
            <a:ext cx="4716716" cy="3238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829AD7-9354-2A2B-6D5F-AF16D028B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719252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3200" dirty="0"/>
              <a:t>Like all major ATC projects, this one has suffered some delay but it is finally ready!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3200" dirty="0"/>
              <a:t>384 pages, more than 650 photos and illustrations, over 132,000 words and nearly 700,000 characters!</a:t>
            </a:r>
          </a:p>
        </p:txBody>
      </p:sp>
    </p:spTree>
    <p:extLst>
      <p:ext uri="{BB962C8B-B14F-4D97-AF65-F5344CB8AC3E}">
        <p14:creationId xmlns:p14="http://schemas.microsoft.com/office/powerpoint/2010/main" val="6171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BFF33F-6F52-1855-C5DF-919F7222A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89862-B98E-7BA8-D6E3-F447A923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911" y="359664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10E2-6F8E-1296-9830-6C9213EC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064" y="5401056"/>
            <a:ext cx="2110486" cy="729869"/>
          </a:xfrm>
        </p:spPr>
        <p:txBody>
          <a:bodyPr>
            <a:normAutofit fontScale="92500" lnSpcReduction="10000"/>
          </a:bodyPr>
          <a:lstStyle/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* One book per 250 members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B9CA9-C22F-DABC-1E72-D93A57235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670484" cy="4343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3200" dirty="0"/>
              <a:t>At least </a:t>
            </a:r>
            <a:r>
              <a:rPr lang="en-BE" sz="3200" dirty="0">
                <a:solidFill>
                  <a:srgbClr val="0070C0"/>
                </a:solidFill>
              </a:rPr>
              <a:t>two complementary copies</a:t>
            </a:r>
            <a:r>
              <a:rPr lang="en-BE" sz="3200" dirty="0"/>
              <a:t> per Member Association (depending on declared membership*)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3200" dirty="0"/>
              <a:t>Complementary books will be distributed at the 2023 Regional Meetings. Associations unable to attend will receive their copies at a later stage (TBD)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3200" dirty="0"/>
              <a:t>Additional copies can be ordered via print-on-demand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DEEBF-B440-4611-34C8-B891E6F4C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45" y="2202981"/>
            <a:ext cx="4169606" cy="27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39EDD7-5FCA-53E6-93F4-7B3C9673A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B87B3-1FBD-3671-5242-ACA1FEBE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5280"/>
            <a:ext cx="7536116" cy="1600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HOW TO GET MORE COPIES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06ED7F-0287-F312-E025-463C7C0FB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158164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avoid the risk and hassle of inventory and fulfilment logistics, we use the Print-On-Demand network of </a:t>
            </a:r>
            <a:r>
              <a:rPr lang="en-GB" sz="3200" dirty="0" err="1">
                <a:solidFill>
                  <a:srgbClr val="0070C0"/>
                </a:solidFill>
                <a:effectLst/>
              </a:rPr>
              <a:t>lulu.com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Ordering one or more copies of the book is a simple process through the </a:t>
            </a:r>
            <a:r>
              <a:rPr lang="en-GB" sz="3200" dirty="0" err="1">
                <a:solidFill>
                  <a:srgbClr val="0070C0"/>
                </a:solidFill>
              </a:rPr>
              <a:t>lulu.com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 link will be available after the regional meetings on </a:t>
            </a:r>
            <a:r>
              <a:rPr lang="en-GB" sz="3200" dirty="0">
                <a:solidFill>
                  <a:srgbClr val="0070C0"/>
                </a:solidFill>
              </a:rPr>
              <a:t>www.atc100years.org</a:t>
            </a:r>
            <a:endParaRPr lang="en-BE" sz="28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F272FCD-24E2-D17F-D59B-BB27CC38F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17" y="522671"/>
            <a:ext cx="3259218" cy="58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632A5-6E13-1DC5-2EA6-BBE150AC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5286E-39BD-F155-9427-14F78B54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WHAT IT LOOKS LIKE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9BD92-3CB5-AD1C-17B2-CC619F73F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1" y="1825625"/>
            <a:ext cx="8098817" cy="4351338"/>
          </a:xfrm>
        </p:spPr>
      </p:pic>
    </p:spTree>
    <p:extLst>
      <p:ext uri="{BB962C8B-B14F-4D97-AF65-F5344CB8AC3E}">
        <p14:creationId xmlns:p14="http://schemas.microsoft.com/office/powerpoint/2010/main" val="413809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987FC-82B4-D252-90B6-F4F967F4E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F10EC-4A4F-95A6-8020-0726B39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70A2-30F6-454F-1A6A-5DBAD5E4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Price of  a single copy the book is ± 26,5 EUR or 28 USD. Discounts are available for 100 copies or more. This is the printing cost, i.e. there is no profit margin for IFATCA and/or the authors.</a:t>
            </a:r>
          </a:p>
          <a:p>
            <a:endParaRPr lang="en-US" dirty="0"/>
          </a:p>
          <a:p>
            <a:r>
              <a:rPr lang="en-US" dirty="0" err="1"/>
              <a:t>Lulu.com</a:t>
            </a:r>
            <a:r>
              <a:rPr lang="en-US" dirty="0"/>
              <a:t> has various shipping options available. Depending on your country, sales tax and/or import duty may be charged. More details can be found on </a:t>
            </a:r>
            <a:r>
              <a:rPr lang="en-US" dirty="0" err="1">
                <a:solidFill>
                  <a:srgbClr val="0070C0"/>
                </a:solidFill>
              </a:rPr>
              <a:t>lulu.com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For larger quantities, shipping may be cheaper if the order is split: e.g. 2 x 50 copies instead of 1 x 100 copies. Please check when ordering!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C4573B-D1AB-AF97-602A-5C7262628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5" b="129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47BFC0C-8EDF-D57D-6779-4C81163B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389044" cy="1274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tx2"/>
                </a:solidFill>
                <a:effectLst/>
                <a:latin typeface="Calibri Light" panose="020F0502020204030204" pitchFamily="34" charset="0"/>
                <a:ea typeface="+mj-ea"/>
                <a:cs typeface="+mj-cs"/>
              </a:rPr>
              <a:t>On behalf of IFATCA and the Executive Board, we hope you’ll enjo</a:t>
            </a:r>
            <a:r>
              <a:rPr lang="en-US" sz="4800" b="1" dirty="0">
                <a:solidFill>
                  <a:schemeClr val="tx2"/>
                </a:solidFill>
                <a:latin typeface="Calibri Light" panose="020F0502020204030204" pitchFamily="34" charset="0"/>
              </a:rPr>
              <a:t>y the book!</a:t>
            </a:r>
            <a:endParaRPr lang="en-BE" sz="48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350FDA-DFBF-09EF-F5AA-6E93A3AB1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66" y="2224612"/>
            <a:ext cx="4716716" cy="323881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5C03F-90B4-FF0E-37C6-45CE32050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58" y="2466594"/>
            <a:ext cx="2425701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C973C-CE07-F28E-1952-7D4767608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62" y="2491469"/>
            <a:ext cx="242570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294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100 YEARS AIR TRAFFIC CONTROL</vt:lpstr>
      <vt:lpstr>THE BOOK</vt:lpstr>
      <vt:lpstr>DISTRIBUTION</vt:lpstr>
      <vt:lpstr>HOW TO GET MORE COPIES </vt:lpstr>
      <vt:lpstr>WHAT IT LOOKS LIKE </vt:lpstr>
      <vt:lpstr>PRICE</vt:lpstr>
      <vt:lpstr>On behalf of IFATCA and the Executive Board, we hope you’ll enjoy the book!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Years ATC Book delivery</dc:title>
  <dc:creator>philippe.domogala</dc:creator>
  <cp:lastModifiedBy>Philippe Domogala</cp:lastModifiedBy>
  <cp:revision>8</cp:revision>
  <dcterms:created xsi:type="dcterms:W3CDTF">2023-10-10T06:07:49Z</dcterms:created>
  <dcterms:modified xsi:type="dcterms:W3CDTF">2023-10-10T19:40:58Z</dcterms:modified>
</cp:coreProperties>
</file>